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0" r:id="rId4"/>
    <p:sldId id="257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EFC2"/>
    <a:srgbClr val="4472C4"/>
    <a:srgbClr val="4CEBB3"/>
    <a:srgbClr val="CCF9E9"/>
    <a:srgbClr val="829AC4"/>
    <a:srgbClr val="021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89" d="100"/>
          <a:sy n="89" d="100"/>
        </p:scale>
        <p:origin x="5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vatss\Downloads\Trade%20Casecom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'1-100 RHI '!$E$2</c:f>
              <c:strCache>
                <c:ptCount val="1"/>
                <c:pt idx="0">
                  <c:v>RHI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 cap="sq">
                <a:solidFill>
                  <a:srgbClr val="021D32"/>
                </a:solidFill>
                <a:bevel/>
              </a:ln>
              <a:effectLst/>
            </c:spPr>
          </c:marker>
          <c:xVal>
            <c:numRef>
              <c:f>'1-100 RHI '!$D$3:$D$101</c:f>
              <c:numCache>
                <c:formatCode>General</c:formatCode>
                <c:ptCount val="9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</c:numCache>
            </c:numRef>
          </c:xVal>
          <c:yVal>
            <c:numRef>
              <c:f>'1-100 RHI '!$E$3:$E$101</c:f>
              <c:numCache>
                <c:formatCode>General</c:formatCode>
                <c:ptCount val="99"/>
                <c:pt idx="0">
                  <c:v>0.67978963904412881</c:v>
                </c:pt>
                <c:pt idx="1">
                  <c:v>0.30768128577587395</c:v>
                </c:pt>
                <c:pt idx="2">
                  <c:v>0.37148168172336321</c:v>
                </c:pt>
                <c:pt idx="3">
                  <c:v>0.37111558345634899</c:v>
                </c:pt>
                <c:pt idx="4">
                  <c:v>0.65526790025810211</c:v>
                </c:pt>
                <c:pt idx="5">
                  <c:v>0.35296285546896689</c:v>
                </c:pt>
                <c:pt idx="6">
                  <c:v>0.25248683609301609</c:v>
                </c:pt>
                <c:pt idx="7">
                  <c:v>0.28165316500329901</c:v>
                </c:pt>
                <c:pt idx="8">
                  <c:v>0.21530119373298592</c:v>
                </c:pt>
                <c:pt idx="9">
                  <c:v>0.2025399227924678</c:v>
                </c:pt>
                <c:pt idx="10">
                  <c:v>0.23868236718800473</c:v>
                </c:pt>
                <c:pt idx="11">
                  <c:v>0.25218305746426295</c:v>
                </c:pt>
                <c:pt idx="12">
                  <c:v>0.41573565882068381</c:v>
                </c:pt>
                <c:pt idx="13">
                  <c:v>0.26908496660539516</c:v>
                </c:pt>
                <c:pt idx="14">
                  <c:v>0.40201358635802426</c:v>
                </c:pt>
                <c:pt idx="15">
                  <c:v>0.83314550574661639</c:v>
                </c:pt>
                <c:pt idx="16">
                  <c:v>0.23542754721444983</c:v>
                </c:pt>
                <c:pt idx="17">
                  <c:v>0.26460791217736646</c:v>
                </c:pt>
                <c:pt idx="18">
                  <c:v>0.24109288309457044</c:v>
                </c:pt>
                <c:pt idx="19">
                  <c:v>0.24786177848749905</c:v>
                </c:pt>
                <c:pt idx="20">
                  <c:v>0.25388883542590884</c:v>
                </c:pt>
                <c:pt idx="21">
                  <c:v>0.31962427300698243</c:v>
                </c:pt>
                <c:pt idx="22">
                  <c:v>0.29912231993276905</c:v>
                </c:pt>
                <c:pt idx="23">
                  <c:v>0.28160834105948912</c:v>
                </c:pt>
                <c:pt idx="24">
                  <c:v>0.43125539424127823</c:v>
                </c:pt>
                <c:pt idx="25">
                  <c:v>0.5609282362884187</c:v>
                </c:pt>
                <c:pt idx="26">
                  <c:v>0.21040292627838203</c:v>
                </c:pt>
                <c:pt idx="27">
                  <c:v>0.21472063687865803</c:v>
                </c:pt>
                <c:pt idx="28">
                  <c:v>0.21528981669976785</c:v>
                </c:pt>
                <c:pt idx="29">
                  <c:v>0.35098260607707593</c:v>
                </c:pt>
                <c:pt idx="30">
                  <c:v>0.49442570552316306</c:v>
                </c:pt>
                <c:pt idx="31">
                  <c:v>0.19740489659176813</c:v>
                </c:pt>
                <c:pt idx="32">
                  <c:v>0.26470956585037414</c:v>
                </c:pt>
                <c:pt idx="33">
                  <c:v>0.2234995251701021</c:v>
                </c:pt>
                <c:pt idx="34">
                  <c:v>0.25819047701237746</c:v>
                </c:pt>
                <c:pt idx="35">
                  <c:v>0.18829029330741279</c:v>
                </c:pt>
                <c:pt idx="36">
                  <c:v>0.29102319578643315</c:v>
                </c:pt>
                <c:pt idx="37">
                  <c:v>0.311189936123897</c:v>
                </c:pt>
                <c:pt idx="38">
                  <c:v>0.22290048858797992</c:v>
                </c:pt>
                <c:pt idx="39">
                  <c:v>0.25521892303531479</c:v>
                </c:pt>
                <c:pt idx="40">
                  <c:v>0.28644330273060997</c:v>
                </c:pt>
                <c:pt idx="41">
                  <c:v>0.35554086024733972</c:v>
                </c:pt>
                <c:pt idx="42">
                  <c:v>0.85018675611968042</c:v>
                </c:pt>
                <c:pt idx="43">
                  <c:v>0.39382373947606297</c:v>
                </c:pt>
                <c:pt idx="44">
                  <c:v>0.34862259453053396</c:v>
                </c:pt>
                <c:pt idx="45">
                  <c:v>0.37068922561745793</c:v>
                </c:pt>
                <c:pt idx="46">
                  <c:v>0.45488312545889059</c:v>
                </c:pt>
                <c:pt idx="47">
                  <c:v>0.22670125843770489</c:v>
                </c:pt>
                <c:pt idx="48">
                  <c:v>0.31196750352638458</c:v>
                </c:pt>
                <c:pt idx="49">
                  <c:v>0.37409968826463846</c:v>
                </c:pt>
                <c:pt idx="50">
                  <c:v>0.31</c:v>
                </c:pt>
                <c:pt idx="51">
                  <c:v>0.435</c:v>
                </c:pt>
                <c:pt idx="52">
                  <c:v>0.28599999999999998</c:v>
                </c:pt>
                <c:pt idx="53">
                  <c:v>0.23899999999999999</c:v>
                </c:pt>
                <c:pt idx="54">
                  <c:v>0.23069999999999999</c:v>
                </c:pt>
                <c:pt idx="55">
                  <c:v>0.316</c:v>
                </c:pt>
                <c:pt idx="56">
                  <c:v>0.58899999999999997</c:v>
                </c:pt>
                <c:pt idx="57">
                  <c:v>0.248</c:v>
                </c:pt>
                <c:pt idx="58">
                  <c:v>0.42</c:v>
                </c:pt>
                <c:pt idx="59">
                  <c:v>0.48899999999999999</c:v>
                </c:pt>
                <c:pt idx="60">
                  <c:v>0.372</c:v>
                </c:pt>
                <c:pt idx="61">
                  <c:v>0.38900000000000001</c:v>
                </c:pt>
                <c:pt idx="62">
                  <c:v>0.48159999999999997</c:v>
                </c:pt>
                <c:pt idx="63">
                  <c:v>0.30199999999999999</c:v>
                </c:pt>
                <c:pt idx="64">
                  <c:v>0.249</c:v>
                </c:pt>
                <c:pt idx="65">
                  <c:v>0.3</c:v>
                </c:pt>
                <c:pt idx="66">
                  <c:v>0.78449999999999998</c:v>
                </c:pt>
                <c:pt idx="67">
                  <c:v>0.42</c:v>
                </c:pt>
                <c:pt idx="68">
                  <c:v>0.17</c:v>
                </c:pt>
                <c:pt idx="69">
                  <c:v>0.33</c:v>
                </c:pt>
                <c:pt idx="70">
                  <c:v>0.44500000000000001</c:v>
                </c:pt>
                <c:pt idx="71">
                  <c:v>0.21</c:v>
                </c:pt>
                <c:pt idx="72">
                  <c:v>0.34</c:v>
                </c:pt>
                <c:pt idx="73">
                  <c:v>0.4</c:v>
                </c:pt>
                <c:pt idx="74">
                  <c:v>0.28999999999999998</c:v>
                </c:pt>
                <c:pt idx="75">
                  <c:v>0.24</c:v>
                </c:pt>
                <c:pt idx="76">
                  <c:v>0</c:v>
                </c:pt>
                <c:pt idx="77">
                  <c:v>0.55000000000000004</c:v>
                </c:pt>
                <c:pt idx="78">
                  <c:v>0.32</c:v>
                </c:pt>
                <c:pt idx="79">
                  <c:v>0.4</c:v>
                </c:pt>
                <c:pt idx="80">
                  <c:v>0.39</c:v>
                </c:pt>
                <c:pt idx="81">
                  <c:v>0.28999999999999998</c:v>
                </c:pt>
                <c:pt idx="82">
                  <c:v>0.28999999999999998</c:v>
                </c:pt>
                <c:pt idx="83">
                  <c:v>0.26500000000000001</c:v>
                </c:pt>
                <c:pt idx="84">
                  <c:v>0.27</c:v>
                </c:pt>
                <c:pt idx="85">
                  <c:v>0.37</c:v>
                </c:pt>
                <c:pt idx="86">
                  <c:v>0.21</c:v>
                </c:pt>
                <c:pt idx="87">
                  <c:v>0.38</c:v>
                </c:pt>
                <c:pt idx="88">
                  <c:v>0.43</c:v>
                </c:pt>
                <c:pt idx="89">
                  <c:v>0.26900000000000002</c:v>
                </c:pt>
                <c:pt idx="90">
                  <c:v>0.34</c:v>
                </c:pt>
                <c:pt idx="91">
                  <c:v>0.32900000000000001</c:v>
                </c:pt>
                <c:pt idx="92">
                  <c:v>0.47399999999999998</c:v>
                </c:pt>
                <c:pt idx="93">
                  <c:v>0.497</c:v>
                </c:pt>
                <c:pt idx="94">
                  <c:v>0.41299999999999998</c:v>
                </c:pt>
                <c:pt idx="95">
                  <c:v>0.26500000000000001</c:v>
                </c:pt>
                <c:pt idx="96">
                  <c:v>0.379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6F-44F7-B967-97660BF919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2068543"/>
        <c:axId val="341245632"/>
      </c:scatterChart>
      <c:valAx>
        <c:axId val="20220685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/>
                  <a:t>2-digit HS code</a:t>
                </a:r>
              </a:p>
            </c:rich>
          </c:tx>
          <c:layout>
            <c:manualLayout>
              <c:xMode val="edge"/>
              <c:yMode val="edge"/>
              <c:x val="0.41316557305336837"/>
              <c:y val="0.878680373286672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245632"/>
        <c:crosses val="autoZero"/>
        <c:crossBetween val="midCat"/>
      </c:valAx>
      <c:valAx>
        <c:axId val="3412456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/>
                  <a:t>RHI values</a:t>
                </a:r>
              </a:p>
            </c:rich>
          </c:tx>
          <c:layout>
            <c:manualLayout>
              <c:xMode val="edge"/>
              <c:yMode val="edge"/>
              <c:x val="1.3888888888888888E-2"/>
              <c:y val="0.308383275007290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0685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>
      <a:gsLst>
        <a:gs pos="0">
          <a:srgbClr val="4CEBB3">
            <a:lumMod val="98000"/>
          </a:srgbClr>
        </a:gs>
        <a:gs pos="62000">
          <a:srgbClr val="4CEBB3">
            <a:alpha val="14000"/>
            <a:lumMod val="43000"/>
            <a:lumOff val="57000"/>
          </a:srgbClr>
        </a:gs>
        <a:gs pos="18000">
          <a:srgbClr val="4CEBB3">
            <a:alpha val="36000"/>
          </a:srgbClr>
        </a:gs>
        <a:gs pos="100000">
          <a:srgbClr val="4CEBB3"/>
        </a:gs>
      </a:gsLst>
      <a:lin ang="5400000" scaled="1"/>
    </a:gra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Case!$AC$19:$AC$28</cx:f>
        <cx:lvl ptCount="10">
          <cx:pt idx="0">2013-14</cx:pt>
          <cx:pt idx="1">2014-15</cx:pt>
          <cx:pt idx="2">2015-16</cx:pt>
          <cx:pt idx="3">2016-17</cx:pt>
          <cx:pt idx="4">2017-18</cx:pt>
          <cx:pt idx="5">2018-19</cx:pt>
          <cx:pt idx="6">2019-20</cx:pt>
          <cx:pt idx="7">2020-21</cx:pt>
          <cx:pt idx="8">2021-22</cx:pt>
          <cx:pt idx="9">2022-23</cx:pt>
        </cx:lvl>
      </cx:strDim>
      <cx:numDim type="val">
        <cx:f>Case!$AD$19:$AD$28</cx:f>
        <cx:lvl ptCount="10" formatCode="#,##0.00">
          <cx:pt idx="0">19438.889999999999</cx:pt>
          <cx:pt idx="1">15076.98</cx:pt>
          <cx:pt idx="2">11841.969999999999</cx:pt>
          <cx:pt idx="3">12823.389999999999</cx:pt>
          <cx:pt idx="4">19078.040000000001</cx:pt>
          <cx:pt idx="5">24161.139999999999</cx:pt>
          <cx:pt idx="6">25618.349999999999</cx:pt>
          <cx:pt idx="7">15786.09</cx:pt>
          <cx:pt idx="8">34330.330000000002</cx:pt>
          <cx:pt idx="9">37082.220000000001</cx:pt>
        </cx:lvl>
      </cx:numDim>
    </cx:data>
  </cx:chartData>
  <cx:chart>
    <cx:title pos="t" align="ctr" overlay="0">
      <cx:tx>
        <cx:txData>
          <cx:v>Total Merchandise Trade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b="1">
              <a:solidFill>
                <a:sysClr val="windowText" lastClr="000000"/>
              </a:solidFill>
            </a:defRPr>
          </a:pPr>
          <a:r>
            <a:rPr lang="en-US" sz="1400" b="1" i="0" u="none" strike="noStrike" baseline="0">
              <a:solidFill>
                <a:sysClr val="windowText" lastClr="000000"/>
              </a:solidFill>
              <a:latin typeface="Calibri" panose="020F0502020204030204"/>
            </a:rPr>
            <a:t>Total Merchandise Trade</a:t>
          </a:r>
        </a:p>
      </cx:txPr>
    </cx:title>
    <cx:plotArea>
      <cx:plotAreaRegion>
        <cx:plotSurface>
          <cx:spPr>
            <a:ln>
              <a:noFill/>
            </a:ln>
          </cx:spPr>
        </cx:plotSurface>
        <cx:series layoutId="funnel" uniqueId="{36C0FAD3-C77A-44A9-8838-E2C34EB25AA3}">
          <cx:tx>
            <cx:txData>
              <cx:f>Case!$AD$18</cx:f>
              <cx:v>Total</cx:v>
            </cx:txData>
          </cx:tx>
          <cx:spPr>
            <a:gradFill>
              <a:gsLst>
                <a:gs pos="0">
                  <a:schemeClr val="tx1"/>
                </a:gs>
                <a:gs pos="62000">
                  <a:schemeClr val="tx1"/>
                </a:gs>
                <a:gs pos="18000">
                  <a:schemeClr val="tx1"/>
                </a:gs>
                <a:gs pos="91000">
                  <a:schemeClr val="tx1"/>
                </a:gs>
              </a:gsLst>
              <a:lin ang="5400000" scaled="1"/>
            </a:gradFill>
          </cx:spPr>
          <cx:dataLabels>
            <cx:numFmt formatCode="#,##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>
                    <a:solidFill>
                      <a:schemeClr val="bg1"/>
                    </a:solidFill>
                  </a:defRPr>
                </a:pPr>
                <a:endParaRPr lang="en-US" sz="900" b="1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0" value="1"/>
            <cx:separator>, </cx:separator>
          </cx:dataLabels>
          <cx:dataId val="0"/>
        </cx:series>
      </cx:plotAreaRegion>
      <cx:axis id="0">
        <cx:catScaling gapWidth="0.0599999987"/>
        <cx:tickLabels/>
        <cx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 b="1">
                <a:solidFill>
                  <a:sysClr val="windowText" lastClr="000000"/>
                </a:solidFill>
              </a:defRPr>
            </a:pPr>
            <a:endParaRPr lang="en-US" sz="1000" b="1" i="0" u="none" strike="noStrike" baseline="0">
              <a:solidFill>
                <a:sysClr val="windowText" lastClr="000000"/>
              </a:solidFill>
              <a:latin typeface="Calibri" panose="020F0502020204030204"/>
            </a:endParaRPr>
          </a:p>
        </cx:txPr>
      </cx:axis>
    </cx:plotArea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0.12889</cdr:x>
      <cdr:y>0.36928</cdr:y>
    </cdr:from>
    <cdr:to>
      <cdr:x>1</cdr:x>
      <cdr:y>0.36928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D763B83C-1F04-535A-D9E8-4E8F507B4F6D}"/>
            </a:ext>
          </a:extLst>
        </cdr:cNvPr>
        <cdr:cNvCxnSpPr/>
      </cdr:nvCxnSpPr>
      <cdr:spPr>
        <a:xfrm xmlns:a="http://schemas.openxmlformats.org/drawingml/2006/main">
          <a:off x="589280" y="1013006"/>
          <a:ext cx="3982720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sysDash"/>
        </a:ln>
      </cdr:spPr>
      <cdr:style>
        <a:lnRef xmlns:a="http://schemas.openxmlformats.org/drawingml/2006/main" idx="3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F8758-4C85-4E91-A1F1-6D09733DB7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CBFBE-56F8-474D-9728-2821A9BC0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58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CBFBE-56F8-474D-9728-2821A9BC0E1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859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CBFBE-56F8-474D-9728-2821A9BC0E1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15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3810-269F-C2B9-B43F-C5662F38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81331-C810-ADB2-9DB4-9B370AC8E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6414C-402D-5286-27CB-D4EC8AFF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3F5C0-F525-8D2F-991C-CE48CC78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8947C-B82E-F837-C8FD-5E462AB4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59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0172-1089-5F18-90F7-D017D885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9A588-4849-9503-B103-5CDD0656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F50D3-1AC3-0EC9-BF66-94390030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15822-9DF4-2759-89CE-77A8CCB8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11B6-33B9-23DC-EBBD-D267D00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172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9F08B-8098-09A3-8E0B-7BABA71B8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9CD73-754A-C8E6-5356-4F0048A43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E5212-9D11-9FD3-3DC3-971A473EA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2011A-77E1-9163-BF1B-140F416C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8B8BC-B5DC-F86B-CC75-9BB1550E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68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E1E7-1133-8FB4-CC7C-396A5D75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0784-2AFB-FBC9-806E-57D05731E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99FEF-03AD-3639-56FC-949AEEB4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2E8C8-31EF-0DC1-8901-A73EB0A2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8B182-2780-31C2-B024-BDB7E9D5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9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915E-B594-5CD9-727C-AEBA6F25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83D28-0292-00E8-7828-0E4313B87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8FBB7-0C68-A195-6570-1FAF06A5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FBE46-9930-58D1-3DB7-5440161BD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C864E-8D9E-832D-4B91-6A4FCCE6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63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B2156-1C06-829F-D0DA-F5593EE9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7832F-EA93-1F00-4E0E-C4414287C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D71B4-2E16-AF9D-8B3C-994F38494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B515B-32BE-E0D5-A5C1-32A01F25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F7237-B8C9-1AE8-DF4B-7F86EED6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D0E68-A367-356F-3EC4-A595877D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1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4F1F-3D72-3FC4-B661-37899D81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9D82D-9D92-3EFC-5328-5BAF0918D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C7FEE-48FF-8D00-2E5E-FEF607203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F717F-E805-A3FC-679D-76C28F6D1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CBBB5A-75EA-2FD0-23E2-481A43E48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089194-E65D-96F5-F543-419B8ECC8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6CF74-A679-4474-5370-2B7EE08D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79EAC-FDFE-3D87-B0E6-73D41083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35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148B-AF0A-4E0B-7A1F-BCDEA0F5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F6F23-258C-CA0B-F50C-24B76228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A5ABB-8C12-7578-A354-3530840C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32A62-EEEF-EFDF-C48A-B7FF86FF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33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B0E09E-F8D8-6985-C2F9-95628887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E9510-96C7-3652-4828-5E7D0862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DA1A-AA0C-652B-28FA-7382D97B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44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C47F-2CCC-72B3-B827-D5862E50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F970-E50A-77F0-00EF-70397D21A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841EC-04C7-6B7B-48A5-D2A5101D6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B7255-1718-9C2F-279E-F6984054C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6B13A-8EF7-46E9-1815-9E24BF18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1FCA9-C876-090B-3959-728F746A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56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EE21-9A29-6AAB-2239-0AA6587E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F0045-0327-7160-AA9C-E09607482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EA78B-4DE4-8D82-C8AD-C7ED22DE7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7D11F-F05D-EC12-7FBC-5A441DA57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0BED7-AA58-F1A6-ED36-A317E4099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C5A0A-4BE9-76D1-3007-EA074A55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37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FF73F-CB05-C1BD-50F7-460F8747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F1A7F-AAD0-03F1-12F0-05C92BDE8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68E5-D2F6-EB5E-23DB-F9E1B9FE8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388DD-D681-4E0A-AFDF-C26C3B5925C2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712B3-E0C2-58F9-77B6-F03DA768A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E8D42-3CE6-7DB5-0873-F7B06346E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B6785-5FB0-4BF4-A113-59CB0A2E83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06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package" Target="../embeddings/Microsoft_Excel_Worksheet3.xlsx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hyperlink" Target="https://www.eoibaghdad.gov.in/page/india-iraq-relations/" TargetMode="External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mit-sengupta.com/welfare-effects-regional-trade-agreement-rta-international-trade-economics/" TargetMode="External"/><Relationship Id="rId5" Type="http://schemas.openxmlformats.org/officeDocument/2006/relationships/package" Target="../embeddings/Microsoft_Excel_Worksheet6.xlsx"/><Relationship Id="rId4" Type="http://schemas.openxmlformats.org/officeDocument/2006/relationships/package" Target="../embeddings/Microsoft_Excel_Worksheet5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43C0D6-C9ED-D7F0-827B-EBDB1E75F9AE}"/>
              </a:ext>
            </a:extLst>
          </p:cNvPr>
          <p:cNvSpPr/>
          <p:nvPr/>
        </p:nvSpPr>
        <p:spPr>
          <a:xfrm>
            <a:off x="0" y="0"/>
            <a:ext cx="12192000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ea typeface="Microsoft GothicNeo" panose="020B0500000101010101" pitchFamily="34" charset="-127"/>
                <a:cs typeface="Microsoft GothicNeo" panose="020B0500000101010101" pitchFamily="34" charset="-127"/>
              </a:rPr>
              <a:t>TradeLens</a:t>
            </a:r>
            <a:r>
              <a:rPr lang="en-US" sz="2000" b="1" dirty="0">
                <a:ea typeface="Microsoft GothicNeo" panose="020B0500000101010101" pitchFamily="34" charset="-127"/>
                <a:cs typeface="Microsoft GothicNeo" panose="020B0500000101010101" pitchFamily="34" charset="-127"/>
              </a:rPr>
              <a:t>: Intra-IIFT Case Challenge GTO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208351BF-6D06-2A05-EF3B-941E64A520B6}"/>
              </a:ext>
            </a:extLst>
          </p:cNvPr>
          <p:cNvSpPr txBox="1">
            <a:spLocks/>
          </p:cNvSpPr>
          <p:nvPr/>
        </p:nvSpPr>
        <p:spPr>
          <a:xfrm>
            <a:off x="56856" y="1918080"/>
            <a:ext cx="12078288" cy="1325563"/>
          </a:xfrm>
          <a:prstGeom prst="rect">
            <a:avLst/>
          </a:prstGeom>
          <a:gradFill flip="none" rotWithShape="1">
            <a:gsLst>
              <a:gs pos="0">
                <a:srgbClr val="71EFC2">
                  <a:tint val="66000"/>
                  <a:satMod val="160000"/>
                </a:srgbClr>
              </a:gs>
              <a:gs pos="50000">
                <a:srgbClr val="71EFC2">
                  <a:tint val="44500"/>
                  <a:satMod val="160000"/>
                </a:srgbClr>
              </a:gs>
              <a:gs pos="100000">
                <a:srgbClr val="71EFC2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Identifying a Potential FTA For India To Maximize Economic Gains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A7CC0-78E3-0313-1489-DF3DD49A8156}"/>
              </a:ext>
            </a:extLst>
          </p:cNvPr>
          <p:cNvSpPr txBox="1"/>
          <p:nvPr/>
        </p:nvSpPr>
        <p:spPr>
          <a:xfrm>
            <a:off x="4242994" y="3394800"/>
            <a:ext cx="3706013" cy="646331"/>
          </a:xfrm>
          <a:prstGeom prst="rect">
            <a:avLst/>
          </a:prstGeom>
          <a:solidFill>
            <a:srgbClr val="71EFC2"/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 Team INCOTERMS</a:t>
            </a:r>
            <a:endParaRPr lang="en-IN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F766B1-0ABB-7316-AC7E-CBD753DE4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95" y="4192288"/>
            <a:ext cx="1164347" cy="1550623"/>
          </a:xfrm>
          <a:prstGeom prst="ellipse">
            <a:avLst/>
          </a:prstGeom>
          <a:solidFill>
            <a:schemeClr val="accent1"/>
          </a:solidFill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person in a suit and tie&#10;&#10;Description automatically generated">
            <a:extLst>
              <a:ext uri="{FF2B5EF4-FFF2-40B4-BE49-F238E27FC236}">
                <a16:creationId xmlns:a16="http://schemas.microsoft.com/office/drawing/2014/main" id="{F249C4B5-510A-B265-CFEF-8F70E078D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0" b="20095"/>
          <a:stretch/>
        </p:blipFill>
        <p:spPr>
          <a:xfrm>
            <a:off x="2534816" y="4226488"/>
            <a:ext cx="1164347" cy="15179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87CBF63-9551-50D2-659F-881C6310E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672" y="530381"/>
            <a:ext cx="3312657" cy="12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651294-5BE9-8B3A-20CA-1920D80B4159}"/>
              </a:ext>
            </a:extLst>
          </p:cNvPr>
          <p:cNvSpPr txBox="1"/>
          <p:nvPr/>
        </p:nvSpPr>
        <p:spPr>
          <a:xfrm>
            <a:off x="2299457" y="5929779"/>
            <a:ext cx="246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Aditya </a:t>
            </a:r>
            <a:r>
              <a:rPr lang="en-US" b="1" dirty="0" err="1"/>
              <a:t>Partap</a:t>
            </a:r>
            <a:r>
              <a:rPr lang="en-US" b="1" dirty="0"/>
              <a:t> Singh</a:t>
            </a:r>
          </a:p>
          <a:p>
            <a:r>
              <a:rPr lang="en-US" b="1" dirty="0"/>
              <a:t>Class of ‘24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0DEDEE-5D49-37B7-35BC-5A745249CE59}"/>
              </a:ext>
            </a:extLst>
          </p:cNvPr>
          <p:cNvSpPr txBox="1"/>
          <p:nvPr/>
        </p:nvSpPr>
        <p:spPr>
          <a:xfrm>
            <a:off x="8415121" y="5929780"/>
            <a:ext cx="246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Sajal Vats</a:t>
            </a:r>
          </a:p>
          <a:p>
            <a:r>
              <a:rPr lang="en-US" b="1" dirty="0"/>
              <a:t>Class of ‘24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0943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469CE3-136B-C5AF-E110-4B6E94088DF5}"/>
              </a:ext>
            </a:extLst>
          </p:cNvPr>
          <p:cNvSpPr/>
          <p:nvPr/>
        </p:nvSpPr>
        <p:spPr>
          <a:xfrm>
            <a:off x="0" y="-11176"/>
            <a:ext cx="12192000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a typeface="Microsoft GothicNeo" panose="020B0500000101010101" pitchFamily="34" charset="-127"/>
                <a:cs typeface="Microsoft GothicNeo" panose="020B0500000101010101" pitchFamily="34" charset="-127"/>
              </a:rPr>
              <a:t>Product selection :  Trade indicators will aid in the identification of products that would benefit from diversification in export destinations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918B6-EED9-AA70-B50F-E436BA7510D9}"/>
              </a:ext>
            </a:extLst>
          </p:cNvPr>
          <p:cNvSpPr/>
          <p:nvPr/>
        </p:nvSpPr>
        <p:spPr>
          <a:xfrm>
            <a:off x="0" y="6500139"/>
            <a:ext cx="12192000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6AB8A-1F60-6DF3-4959-88BB28EF6E98}"/>
              </a:ext>
            </a:extLst>
          </p:cNvPr>
          <p:cNvSpPr txBox="1"/>
          <p:nvPr/>
        </p:nvSpPr>
        <p:spPr>
          <a:xfrm>
            <a:off x="3799840" y="3785383"/>
            <a:ext cx="87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RHI &gt;0.5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1CC062-2B8D-1168-CE97-412E0D41FC72}"/>
              </a:ext>
            </a:extLst>
          </p:cNvPr>
          <p:cNvSpPr/>
          <p:nvPr/>
        </p:nvSpPr>
        <p:spPr>
          <a:xfrm>
            <a:off x="4754880" y="494937"/>
            <a:ext cx="4571998" cy="435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Revealed Comparative Advantage (RCA) of high RHI HS codes</a:t>
            </a:r>
            <a:endParaRPr lang="en-IN" sz="1400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29602B-6899-FD81-5014-CA8AA93B8927}"/>
              </a:ext>
            </a:extLst>
          </p:cNvPr>
          <p:cNvGrpSpPr/>
          <p:nvPr/>
        </p:nvGrpSpPr>
        <p:grpSpPr>
          <a:xfrm>
            <a:off x="81281" y="494937"/>
            <a:ext cx="4754882" cy="5966806"/>
            <a:chOff x="-2" y="480609"/>
            <a:chExt cx="4754882" cy="59668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021BD7-C203-280E-01EA-F4A34A2CBB7D}"/>
                </a:ext>
              </a:extLst>
            </p:cNvPr>
            <p:cNvSpPr/>
            <p:nvPr/>
          </p:nvSpPr>
          <p:spPr>
            <a:xfrm>
              <a:off x="0" y="2550066"/>
              <a:ext cx="4571997" cy="4499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Scatter chart of RHI of India’s export at chapter level</a:t>
              </a:r>
              <a:endParaRPr lang="en-IN" sz="1400" b="1" dirty="0"/>
            </a:p>
          </p:txBody>
        </p:sp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7E57C967-5CA5-6F06-99AF-D97BD82B441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30397412"/>
                </p:ext>
              </p:extLst>
            </p:nvPr>
          </p:nvGraphicFramePr>
          <p:xfrm>
            <a:off x="0" y="3030674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EE5EDF-00A6-A647-C73B-31A022BF53B6}"/>
                </a:ext>
              </a:extLst>
            </p:cNvPr>
            <p:cNvSpPr txBox="1"/>
            <p:nvPr/>
          </p:nvSpPr>
          <p:spPr>
            <a:xfrm>
              <a:off x="-2" y="5829240"/>
              <a:ext cx="4571997" cy="276999"/>
            </a:xfrm>
            <a:prstGeom prst="rect">
              <a:avLst/>
            </a:prstGeom>
            <a:gradFill>
              <a:gsLst>
                <a:gs pos="0">
                  <a:srgbClr val="4CEBB3">
                    <a:lumMod val="98000"/>
                  </a:srgbClr>
                </a:gs>
                <a:gs pos="62000">
                  <a:srgbClr val="4CEBB3">
                    <a:alpha val="14000"/>
                    <a:lumMod val="43000"/>
                    <a:lumOff val="57000"/>
                  </a:srgbClr>
                </a:gs>
                <a:gs pos="18000">
                  <a:srgbClr val="4CEBB3">
                    <a:alpha val="36000"/>
                  </a:srgbClr>
                </a:gs>
                <a:gs pos="100000">
                  <a:srgbClr val="4CEBB3"/>
                </a:gs>
              </a:gsLst>
              <a:lin ang="5400000" scaled="1"/>
            </a:gradFill>
            <a:ln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669243242">
                    <a:custGeom>
                      <a:avLst/>
                      <a:gdLst>
                        <a:gd name="connsiteX0" fmla="*/ 0 w 2987041"/>
                        <a:gd name="connsiteY0" fmla="*/ 0 h 1938992"/>
                        <a:gd name="connsiteX1" fmla="*/ 657149 w 2987041"/>
                        <a:gd name="connsiteY1" fmla="*/ 0 h 1938992"/>
                        <a:gd name="connsiteX2" fmla="*/ 1314298 w 2987041"/>
                        <a:gd name="connsiteY2" fmla="*/ 0 h 1938992"/>
                        <a:gd name="connsiteX3" fmla="*/ 1941577 w 2987041"/>
                        <a:gd name="connsiteY3" fmla="*/ 0 h 1938992"/>
                        <a:gd name="connsiteX4" fmla="*/ 2987041 w 2987041"/>
                        <a:gd name="connsiteY4" fmla="*/ 0 h 1938992"/>
                        <a:gd name="connsiteX5" fmla="*/ 2987041 w 2987041"/>
                        <a:gd name="connsiteY5" fmla="*/ 426578 h 1938992"/>
                        <a:gd name="connsiteX6" fmla="*/ 2987041 w 2987041"/>
                        <a:gd name="connsiteY6" fmla="*/ 950106 h 1938992"/>
                        <a:gd name="connsiteX7" fmla="*/ 2987041 w 2987041"/>
                        <a:gd name="connsiteY7" fmla="*/ 1396074 h 1938992"/>
                        <a:gd name="connsiteX8" fmla="*/ 2987041 w 2987041"/>
                        <a:gd name="connsiteY8" fmla="*/ 1938992 h 1938992"/>
                        <a:gd name="connsiteX9" fmla="*/ 2449374 w 2987041"/>
                        <a:gd name="connsiteY9" fmla="*/ 1938992 h 1938992"/>
                        <a:gd name="connsiteX10" fmla="*/ 1792225 w 2987041"/>
                        <a:gd name="connsiteY10" fmla="*/ 1938992 h 1938992"/>
                        <a:gd name="connsiteX11" fmla="*/ 1284428 w 2987041"/>
                        <a:gd name="connsiteY11" fmla="*/ 1938992 h 1938992"/>
                        <a:gd name="connsiteX12" fmla="*/ 627279 w 2987041"/>
                        <a:gd name="connsiteY12" fmla="*/ 1938992 h 1938992"/>
                        <a:gd name="connsiteX13" fmla="*/ 0 w 2987041"/>
                        <a:gd name="connsiteY13" fmla="*/ 1938992 h 1938992"/>
                        <a:gd name="connsiteX14" fmla="*/ 0 w 2987041"/>
                        <a:gd name="connsiteY14" fmla="*/ 1512414 h 1938992"/>
                        <a:gd name="connsiteX15" fmla="*/ 0 w 2987041"/>
                        <a:gd name="connsiteY15" fmla="*/ 1085836 h 1938992"/>
                        <a:gd name="connsiteX16" fmla="*/ 0 w 2987041"/>
                        <a:gd name="connsiteY16" fmla="*/ 659257 h 1938992"/>
                        <a:gd name="connsiteX17" fmla="*/ 0 w 2987041"/>
                        <a:gd name="connsiteY17" fmla="*/ 0 h 1938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987041" h="1938992" fill="none" extrusionOk="0">
                          <a:moveTo>
                            <a:pt x="0" y="0"/>
                          </a:moveTo>
                          <a:cubicBezTo>
                            <a:pt x="216664" y="-31736"/>
                            <a:pt x="339287" y="68509"/>
                            <a:pt x="657149" y="0"/>
                          </a:cubicBezTo>
                          <a:cubicBezTo>
                            <a:pt x="975011" y="-68509"/>
                            <a:pt x="1129349" y="8808"/>
                            <a:pt x="1314298" y="0"/>
                          </a:cubicBezTo>
                          <a:cubicBezTo>
                            <a:pt x="1499247" y="-8808"/>
                            <a:pt x="1762183" y="47139"/>
                            <a:pt x="1941577" y="0"/>
                          </a:cubicBezTo>
                          <a:cubicBezTo>
                            <a:pt x="2120971" y="-47139"/>
                            <a:pt x="2643808" y="31758"/>
                            <a:pt x="2987041" y="0"/>
                          </a:cubicBezTo>
                          <a:cubicBezTo>
                            <a:pt x="2987904" y="132332"/>
                            <a:pt x="2962096" y="299900"/>
                            <a:pt x="2987041" y="426578"/>
                          </a:cubicBezTo>
                          <a:cubicBezTo>
                            <a:pt x="3011986" y="553256"/>
                            <a:pt x="2925961" y="709345"/>
                            <a:pt x="2987041" y="950106"/>
                          </a:cubicBezTo>
                          <a:cubicBezTo>
                            <a:pt x="3048121" y="1190867"/>
                            <a:pt x="2980499" y="1237254"/>
                            <a:pt x="2987041" y="1396074"/>
                          </a:cubicBezTo>
                          <a:cubicBezTo>
                            <a:pt x="2993583" y="1554894"/>
                            <a:pt x="2973844" y="1691708"/>
                            <a:pt x="2987041" y="1938992"/>
                          </a:cubicBezTo>
                          <a:cubicBezTo>
                            <a:pt x="2743451" y="1957220"/>
                            <a:pt x="2575479" y="1875675"/>
                            <a:pt x="2449374" y="1938992"/>
                          </a:cubicBezTo>
                          <a:cubicBezTo>
                            <a:pt x="2323269" y="2002309"/>
                            <a:pt x="2047617" y="1916754"/>
                            <a:pt x="1792225" y="1938992"/>
                          </a:cubicBezTo>
                          <a:cubicBezTo>
                            <a:pt x="1536833" y="1961230"/>
                            <a:pt x="1443198" y="1893826"/>
                            <a:pt x="1284428" y="1938992"/>
                          </a:cubicBezTo>
                          <a:cubicBezTo>
                            <a:pt x="1125658" y="1984158"/>
                            <a:pt x="856673" y="1917867"/>
                            <a:pt x="627279" y="1938992"/>
                          </a:cubicBezTo>
                          <a:cubicBezTo>
                            <a:pt x="397885" y="1960117"/>
                            <a:pt x="190339" y="1912819"/>
                            <a:pt x="0" y="1938992"/>
                          </a:cubicBezTo>
                          <a:cubicBezTo>
                            <a:pt x="-28179" y="1756431"/>
                            <a:pt x="43081" y="1620139"/>
                            <a:pt x="0" y="1512414"/>
                          </a:cubicBezTo>
                          <a:cubicBezTo>
                            <a:pt x="-43081" y="1404689"/>
                            <a:pt x="48772" y="1260542"/>
                            <a:pt x="0" y="1085836"/>
                          </a:cubicBezTo>
                          <a:cubicBezTo>
                            <a:pt x="-48772" y="911130"/>
                            <a:pt x="20937" y="760075"/>
                            <a:pt x="0" y="659257"/>
                          </a:cubicBezTo>
                          <a:cubicBezTo>
                            <a:pt x="-20937" y="558439"/>
                            <a:pt x="60758" y="222690"/>
                            <a:pt x="0" y="0"/>
                          </a:cubicBezTo>
                          <a:close/>
                        </a:path>
                        <a:path w="2987041" h="1938992" stroke="0" extrusionOk="0">
                          <a:moveTo>
                            <a:pt x="0" y="0"/>
                          </a:moveTo>
                          <a:cubicBezTo>
                            <a:pt x="189730" y="-23765"/>
                            <a:pt x="424500" y="36088"/>
                            <a:pt x="657149" y="0"/>
                          </a:cubicBezTo>
                          <a:cubicBezTo>
                            <a:pt x="889798" y="-36088"/>
                            <a:pt x="937290" y="33319"/>
                            <a:pt x="1194816" y="0"/>
                          </a:cubicBezTo>
                          <a:cubicBezTo>
                            <a:pt x="1452342" y="-33319"/>
                            <a:pt x="1571511" y="37774"/>
                            <a:pt x="1732484" y="0"/>
                          </a:cubicBezTo>
                          <a:cubicBezTo>
                            <a:pt x="1893457" y="-37774"/>
                            <a:pt x="2069050" y="42192"/>
                            <a:pt x="2389633" y="0"/>
                          </a:cubicBezTo>
                          <a:cubicBezTo>
                            <a:pt x="2710216" y="-42192"/>
                            <a:pt x="2758047" y="6035"/>
                            <a:pt x="2987041" y="0"/>
                          </a:cubicBezTo>
                          <a:cubicBezTo>
                            <a:pt x="3027616" y="122791"/>
                            <a:pt x="2952724" y="244280"/>
                            <a:pt x="2987041" y="465358"/>
                          </a:cubicBezTo>
                          <a:cubicBezTo>
                            <a:pt x="3021358" y="686436"/>
                            <a:pt x="2932931" y="739796"/>
                            <a:pt x="2987041" y="930716"/>
                          </a:cubicBezTo>
                          <a:cubicBezTo>
                            <a:pt x="3041151" y="1121636"/>
                            <a:pt x="2941703" y="1205973"/>
                            <a:pt x="2987041" y="1376684"/>
                          </a:cubicBezTo>
                          <a:cubicBezTo>
                            <a:pt x="3032379" y="1547395"/>
                            <a:pt x="2920947" y="1689918"/>
                            <a:pt x="2987041" y="1938992"/>
                          </a:cubicBezTo>
                          <a:cubicBezTo>
                            <a:pt x="2842386" y="1947611"/>
                            <a:pt x="2666180" y="1922825"/>
                            <a:pt x="2389633" y="1938992"/>
                          </a:cubicBezTo>
                          <a:cubicBezTo>
                            <a:pt x="2113086" y="1955159"/>
                            <a:pt x="1992068" y="1905670"/>
                            <a:pt x="1762354" y="1938992"/>
                          </a:cubicBezTo>
                          <a:cubicBezTo>
                            <a:pt x="1532640" y="1972314"/>
                            <a:pt x="1374143" y="1880853"/>
                            <a:pt x="1105205" y="1938992"/>
                          </a:cubicBezTo>
                          <a:cubicBezTo>
                            <a:pt x="836267" y="1997131"/>
                            <a:pt x="363186" y="1908476"/>
                            <a:pt x="0" y="1938992"/>
                          </a:cubicBezTo>
                          <a:cubicBezTo>
                            <a:pt x="-44378" y="1708682"/>
                            <a:pt x="60194" y="1520333"/>
                            <a:pt x="0" y="1415464"/>
                          </a:cubicBezTo>
                          <a:cubicBezTo>
                            <a:pt x="-60194" y="1310595"/>
                            <a:pt x="46538" y="1174940"/>
                            <a:pt x="0" y="988886"/>
                          </a:cubicBezTo>
                          <a:cubicBezTo>
                            <a:pt x="-46538" y="802832"/>
                            <a:pt x="34140" y="632413"/>
                            <a:pt x="0" y="465358"/>
                          </a:cubicBezTo>
                          <a:cubicBezTo>
                            <a:pt x="-34140" y="298303"/>
                            <a:pt x="41982" y="10172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Out of 99 2-digit HS codes, 8 codes have RHI&gt;0.5.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41FBBB-A6AE-37F2-B859-B2A41B9E643F}"/>
                </a:ext>
              </a:extLst>
            </p:cNvPr>
            <p:cNvSpPr txBox="1"/>
            <p:nvPr/>
          </p:nvSpPr>
          <p:spPr>
            <a:xfrm>
              <a:off x="3042920" y="3019197"/>
              <a:ext cx="1711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Detailed RHI excel calculation attached in Annexure 1 </a:t>
              </a:r>
              <a:endParaRPr lang="en-IN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26F568-E37C-3275-1E0F-C0EBE0916967}"/>
                </a:ext>
              </a:extLst>
            </p:cNvPr>
            <p:cNvSpPr txBox="1"/>
            <p:nvPr/>
          </p:nvSpPr>
          <p:spPr>
            <a:xfrm>
              <a:off x="-2" y="6139638"/>
              <a:ext cx="4571997" cy="307777"/>
            </a:xfrm>
            <a:prstGeom prst="rect">
              <a:avLst/>
            </a:prstGeom>
            <a:gradFill>
              <a:gsLst>
                <a:gs pos="0">
                  <a:srgbClr val="4CEBB3">
                    <a:lumMod val="98000"/>
                  </a:srgbClr>
                </a:gs>
                <a:gs pos="62000">
                  <a:srgbClr val="4CEBB3">
                    <a:alpha val="14000"/>
                    <a:lumMod val="43000"/>
                    <a:lumOff val="57000"/>
                  </a:srgbClr>
                </a:gs>
                <a:gs pos="18000">
                  <a:srgbClr val="4CEBB3">
                    <a:alpha val="36000"/>
                  </a:srgbClr>
                </a:gs>
                <a:gs pos="100000">
                  <a:srgbClr val="4CEBB3"/>
                </a:gs>
              </a:gsLst>
              <a:lin ang="5400000" scaled="1"/>
            </a:gradFill>
            <a:ln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669243242">
                    <a:custGeom>
                      <a:avLst/>
                      <a:gdLst>
                        <a:gd name="connsiteX0" fmla="*/ 0 w 2987041"/>
                        <a:gd name="connsiteY0" fmla="*/ 0 h 1938992"/>
                        <a:gd name="connsiteX1" fmla="*/ 657149 w 2987041"/>
                        <a:gd name="connsiteY1" fmla="*/ 0 h 1938992"/>
                        <a:gd name="connsiteX2" fmla="*/ 1314298 w 2987041"/>
                        <a:gd name="connsiteY2" fmla="*/ 0 h 1938992"/>
                        <a:gd name="connsiteX3" fmla="*/ 1941577 w 2987041"/>
                        <a:gd name="connsiteY3" fmla="*/ 0 h 1938992"/>
                        <a:gd name="connsiteX4" fmla="*/ 2987041 w 2987041"/>
                        <a:gd name="connsiteY4" fmla="*/ 0 h 1938992"/>
                        <a:gd name="connsiteX5" fmla="*/ 2987041 w 2987041"/>
                        <a:gd name="connsiteY5" fmla="*/ 426578 h 1938992"/>
                        <a:gd name="connsiteX6" fmla="*/ 2987041 w 2987041"/>
                        <a:gd name="connsiteY6" fmla="*/ 950106 h 1938992"/>
                        <a:gd name="connsiteX7" fmla="*/ 2987041 w 2987041"/>
                        <a:gd name="connsiteY7" fmla="*/ 1396074 h 1938992"/>
                        <a:gd name="connsiteX8" fmla="*/ 2987041 w 2987041"/>
                        <a:gd name="connsiteY8" fmla="*/ 1938992 h 1938992"/>
                        <a:gd name="connsiteX9" fmla="*/ 2449374 w 2987041"/>
                        <a:gd name="connsiteY9" fmla="*/ 1938992 h 1938992"/>
                        <a:gd name="connsiteX10" fmla="*/ 1792225 w 2987041"/>
                        <a:gd name="connsiteY10" fmla="*/ 1938992 h 1938992"/>
                        <a:gd name="connsiteX11" fmla="*/ 1284428 w 2987041"/>
                        <a:gd name="connsiteY11" fmla="*/ 1938992 h 1938992"/>
                        <a:gd name="connsiteX12" fmla="*/ 627279 w 2987041"/>
                        <a:gd name="connsiteY12" fmla="*/ 1938992 h 1938992"/>
                        <a:gd name="connsiteX13" fmla="*/ 0 w 2987041"/>
                        <a:gd name="connsiteY13" fmla="*/ 1938992 h 1938992"/>
                        <a:gd name="connsiteX14" fmla="*/ 0 w 2987041"/>
                        <a:gd name="connsiteY14" fmla="*/ 1512414 h 1938992"/>
                        <a:gd name="connsiteX15" fmla="*/ 0 w 2987041"/>
                        <a:gd name="connsiteY15" fmla="*/ 1085836 h 1938992"/>
                        <a:gd name="connsiteX16" fmla="*/ 0 w 2987041"/>
                        <a:gd name="connsiteY16" fmla="*/ 659257 h 1938992"/>
                        <a:gd name="connsiteX17" fmla="*/ 0 w 2987041"/>
                        <a:gd name="connsiteY17" fmla="*/ 0 h 1938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987041" h="1938992" fill="none" extrusionOk="0">
                          <a:moveTo>
                            <a:pt x="0" y="0"/>
                          </a:moveTo>
                          <a:cubicBezTo>
                            <a:pt x="216664" y="-31736"/>
                            <a:pt x="339287" y="68509"/>
                            <a:pt x="657149" y="0"/>
                          </a:cubicBezTo>
                          <a:cubicBezTo>
                            <a:pt x="975011" y="-68509"/>
                            <a:pt x="1129349" y="8808"/>
                            <a:pt x="1314298" y="0"/>
                          </a:cubicBezTo>
                          <a:cubicBezTo>
                            <a:pt x="1499247" y="-8808"/>
                            <a:pt x="1762183" y="47139"/>
                            <a:pt x="1941577" y="0"/>
                          </a:cubicBezTo>
                          <a:cubicBezTo>
                            <a:pt x="2120971" y="-47139"/>
                            <a:pt x="2643808" y="31758"/>
                            <a:pt x="2987041" y="0"/>
                          </a:cubicBezTo>
                          <a:cubicBezTo>
                            <a:pt x="2987904" y="132332"/>
                            <a:pt x="2962096" y="299900"/>
                            <a:pt x="2987041" y="426578"/>
                          </a:cubicBezTo>
                          <a:cubicBezTo>
                            <a:pt x="3011986" y="553256"/>
                            <a:pt x="2925961" y="709345"/>
                            <a:pt x="2987041" y="950106"/>
                          </a:cubicBezTo>
                          <a:cubicBezTo>
                            <a:pt x="3048121" y="1190867"/>
                            <a:pt x="2980499" y="1237254"/>
                            <a:pt x="2987041" y="1396074"/>
                          </a:cubicBezTo>
                          <a:cubicBezTo>
                            <a:pt x="2993583" y="1554894"/>
                            <a:pt x="2973844" y="1691708"/>
                            <a:pt x="2987041" y="1938992"/>
                          </a:cubicBezTo>
                          <a:cubicBezTo>
                            <a:pt x="2743451" y="1957220"/>
                            <a:pt x="2575479" y="1875675"/>
                            <a:pt x="2449374" y="1938992"/>
                          </a:cubicBezTo>
                          <a:cubicBezTo>
                            <a:pt x="2323269" y="2002309"/>
                            <a:pt x="2047617" y="1916754"/>
                            <a:pt x="1792225" y="1938992"/>
                          </a:cubicBezTo>
                          <a:cubicBezTo>
                            <a:pt x="1536833" y="1961230"/>
                            <a:pt x="1443198" y="1893826"/>
                            <a:pt x="1284428" y="1938992"/>
                          </a:cubicBezTo>
                          <a:cubicBezTo>
                            <a:pt x="1125658" y="1984158"/>
                            <a:pt x="856673" y="1917867"/>
                            <a:pt x="627279" y="1938992"/>
                          </a:cubicBezTo>
                          <a:cubicBezTo>
                            <a:pt x="397885" y="1960117"/>
                            <a:pt x="190339" y="1912819"/>
                            <a:pt x="0" y="1938992"/>
                          </a:cubicBezTo>
                          <a:cubicBezTo>
                            <a:pt x="-28179" y="1756431"/>
                            <a:pt x="43081" y="1620139"/>
                            <a:pt x="0" y="1512414"/>
                          </a:cubicBezTo>
                          <a:cubicBezTo>
                            <a:pt x="-43081" y="1404689"/>
                            <a:pt x="48772" y="1260542"/>
                            <a:pt x="0" y="1085836"/>
                          </a:cubicBezTo>
                          <a:cubicBezTo>
                            <a:pt x="-48772" y="911130"/>
                            <a:pt x="20937" y="760075"/>
                            <a:pt x="0" y="659257"/>
                          </a:cubicBezTo>
                          <a:cubicBezTo>
                            <a:pt x="-20937" y="558439"/>
                            <a:pt x="60758" y="222690"/>
                            <a:pt x="0" y="0"/>
                          </a:cubicBezTo>
                          <a:close/>
                        </a:path>
                        <a:path w="2987041" h="1938992" stroke="0" extrusionOk="0">
                          <a:moveTo>
                            <a:pt x="0" y="0"/>
                          </a:moveTo>
                          <a:cubicBezTo>
                            <a:pt x="189730" y="-23765"/>
                            <a:pt x="424500" y="36088"/>
                            <a:pt x="657149" y="0"/>
                          </a:cubicBezTo>
                          <a:cubicBezTo>
                            <a:pt x="889798" y="-36088"/>
                            <a:pt x="937290" y="33319"/>
                            <a:pt x="1194816" y="0"/>
                          </a:cubicBezTo>
                          <a:cubicBezTo>
                            <a:pt x="1452342" y="-33319"/>
                            <a:pt x="1571511" y="37774"/>
                            <a:pt x="1732484" y="0"/>
                          </a:cubicBezTo>
                          <a:cubicBezTo>
                            <a:pt x="1893457" y="-37774"/>
                            <a:pt x="2069050" y="42192"/>
                            <a:pt x="2389633" y="0"/>
                          </a:cubicBezTo>
                          <a:cubicBezTo>
                            <a:pt x="2710216" y="-42192"/>
                            <a:pt x="2758047" y="6035"/>
                            <a:pt x="2987041" y="0"/>
                          </a:cubicBezTo>
                          <a:cubicBezTo>
                            <a:pt x="3027616" y="122791"/>
                            <a:pt x="2952724" y="244280"/>
                            <a:pt x="2987041" y="465358"/>
                          </a:cubicBezTo>
                          <a:cubicBezTo>
                            <a:pt x="3021358" y="686436"/>
                            <a:pt x="2932931" y="739796"/>
                            <a:pt x="2987041" y="930716"/>
                          </a:cubicBezTo>
                          <a:cubicBezTo>
                            <a:pt x="3041151" y="1121636"/>
                            <a:pt x="2941703" y="1205973"/>
                            <a:pt x="2987041" y="1376684"/>
                          </a:cubicBezTo>
                          <a:cubicBezTo>
                            <a:pt x="3032379" y="1547395"/>
                            <a:pt x="2920947" y="1689918"/>
                            <a:pt x="2987041" y="1938992"/>
                          </a:cubicBezTo>
                          <a:cubicBezTo>
                            <a:pt x="2842386" y="1947611"/>
                            <a:pt x="2666180" y="1922825"/>
                            <a:pt x="2389633" y="1938992"/>
                          </a:cubicBezTo>
                          <a:cubicBezTo>
                            <a:pt x="2113086" y="1955159"/>
                            <a:pt x="1992068" y="1905670"/>
                            <a:pt x="1762354" y="1938992"/>
                          </a:cubicBezTo>
                          <a:cubicBezTo>
                            <a:pt x="1532640" y="1972314"/>
                            <a:pt x="1374143" y="1880853"/>
                            <a:pt x="1105205" y="1938992"/>
                          </a:cubicBezTo>
                          <a:cubicBezTo>
                            <a:pt x="836267" y="1997131"/>
                            <a:pt x="363186" y="1908476"/>
                            <a:pt x="0" y="1938992"/>
                          </a:cubicBezTo>
                          <a:cubicBezTo>
                            <a:pt x="-44378" y="1708682"/>
                            <a:pt x="60194" y="1520333"/>
                            <a:pt x="0" y="1415464"/>
                          </a:cubicBezTo>
                          <a:cubicBezTo>
                            <a:pt x="-60194" y="1310595"/>
                            <a:pt x="46538" y="1174940"/>
                            <a:pt x="0" y="988886"/>
                          </a:cubicBezTo>
                          <a:cubicBezTo>
                            <a:pt x="-46538" y="802832"/>
                            <a:pt x="34140" y="632413"/>
                            <a:pt x="0" y="465358"/>
                          </a:cubicBezTo>
                          <a:cubicBezTo>
                            <a:pt x="-34140" y="298303"/>
                            <a:pt x="41982" y="10172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These codes are : </a:t>
              </a:r>
              <a:r>
                <a:rPr lang="en-US" sz="1400" b="1" dirty="0"/>
                <a:t>01|05|16|26|43|57|67|78</a:t>
              </a:r>
              <a:endParaRPr lang="en-US" sz="1200" b="1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0DAC6F5-627E-DAFD-76A8-D507D35CF588}"/>
                </a:ext>
              </a:extLst>
            </p:cNvPr>
            <p:cNvSpPr/>
            <p:nvPr/>
          </p:nvSpPr>
          <p:spPr>
            <a:xfrm>
              <a:off x="1" y="480609"/>
              <a:ext cx="4571998" cy="4499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 Regional Hirschman Index (RHI) of India’s export</a:t>
              </a:r>
              <a:endParaRPr lang="en-IN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9D78DDD-04B9-939E-93FE-06F9AEB70693}"/>
                </a:ext>
              </a:extLst>
            </p:cNvPr>
            <p:cNvSpPr txBox="1"/>
            <p:nvPr/>
          </p:nvSpPr>
          <p:spPr>
            <a:xfrm>
              <a:off x="-2" y="949740"/>
              <a:ext cx="4571997" cy="1569660"/>
            </a:xfrm>
            <a:prstGeom prst="rect">
              <a:avLst/>
            </a:prstGeom>
            <a:gradFill>
              <a:gsLst>
                <a:gs pos="0">
                  <a:srgbClr val="4CEBB3">
                    <a:lumMod val="98000"/>
                  </a:srgbClr>
                </a:gs>
                <a:gs pos="62000">
                  <a:srgbClr val="4CEBB3">
                    <a:alpha val="14000"/>
                    <a:lumMod val="43000"/>
                    <a:lumOff val="57000"/>
                  </a:srgbClr>
                </a:gs>
                <a:gs pos="18000">
                  <a:srgbClr val="4CEBB3">
                    <a:alpha val="36000"/>
                  </a:srgbClr>
                </a:gs>
                <a:gs pos="100000">
                  <a:srgbClr val="4CEBB3"/>
                </a:gs>
              </a:gsLst>
              <a:lin ang="5400000" scaled="1"/>
            </a:gradFill>
            <a:ln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669243242">
                    <a:custGeom>
                      <a:avLst/>
                      <a:gdLst>
                        <a:gd name="connsiteX0" fmla="*/ 0 w 2987041"/>
                        <a:gd name="connsiteY0" fmla="*/ 0 h 1938992"/>
                        <a:gd name="connsiteX1" fmla="*/ 657149 w 2987041"/>
                        <a:gd name="connsiteY1" fmla="*/ 0 h 1938992"/>
                        <a:gd name="connsiteX2" fmla="*/ 1314298 w 2987041"/>
                        <a:gd name="connsiteY2" fmla="*/ 0 h 1938992"/>
                        <a:gd name="connsiteX3" fmla="*/ 1941577 w 2987041"/>
                        <a:gd name="connsiteY3" fmla="*/ 0 h 1938992"/>
                        <a:gd name="connsiteX4" fmla="*/ 2987041 w 2987041"/>
                        <a:gd name="connsiteY4" fmla="*/ 0 h 1938992"/>
                        <a:gd name="connsiteX5" fmla="*/ 2987041 w 2987041"/>
                        <a:gd name="connsiteY5" fmla="*/ 426578 h 1938992"/>
                        <a:gd name="connsiteX6" fmla="*/ 2987041 w 2987041"/>
                        <a:gd name="connsiteY6" fmla="*/ 950106 h 1938992"/>
                        <a:gd name="connsiteX7" fmla="*/ 2987041 w 2987041"/>
                        <a:gd name="connsiteY7" fmla="*/ 1396074 h 1938992"/>
                        <a:gd name="connsiteX8" fmla="*/ 2987041 w 2987041"/>
                        <a:gd name="connsiteY8" fmla="*/ 1938992 h 1938992"/>
                        <a:gd name="connsiteX9" fmla="*/ 2449374 w 2987041"/>
                        <a:gd name="connsiteY9" fmla="*/ 1938992 h 1938992"/>
                        <a:gd name="connsiteX10" fmla="*/ 1792225 w 2987041"/>
                        <a:gd name="connsiteY10" fmla="*/ 1938992 h 1938992"/>
                        <a:gd name="connsiteX11" fmla="*/ 1284428 w 2987041"/>
                        <a:gd name="connsiteY11" fmla="*/ 1938992 h 1938992"/>
                        <a:gd name="connsiteX12" fmla="*/ 627279 w 2987041"/>
                        <a:gd name="connsiteY12" fmla="*/ 1938992 h 1938992"/>
                        <a:gd name="connsiteX13" fmla="*/ 0 w 2987041"/>
                        <a:gd name="connsiteY13" fmla="*/ 1938992 h 1938992"/>
                        <a:gd name="connsiteX14" fmla="*/ 0 w 2987041"/>
                        <a:gd name="connsiteY14" fmla="*/ 1512414 h 1938992"/>
                        <a:gd name="connsiteX15" fmla="*/ 0 w 2987041"/>
                        <a:gd name="connsiteY15" fmla="*/ 1085836 h 1938992"/>
                        <a:gd name="connsiteX16" fmla="*/ 0 w 2987041"/>
                        <a:gd name="connsiteY16" fmla="*/ 659257 h 1938992"/>
                        <a:gd name="connsiteX17" fmla="*/ 0 w 2987041"/>
                        <a:gd name="connsiteY17" fmla="*/ 0 h 1938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987041" h="1938992" fill="none" extrusionOk="0">
                          <a:moveTo>
                            <a:pt x="0" y="0"/>
                          </a:moveTo>
                          <a:cubicBezTo>
                            <a:pt x="216664" y="-31736"/>
                            <a:pt x="339287" y="68509"/>
                            <a:pt x="657149" y="0"/>
                          </a:cubicBezTo>
                          <a:cubicBezTo>
                            <a:pt x="975011" y="-68509"/>
                            <a:pt x="1129349" y="8808"/>
                            <a:pt x="1314298" y="0"/>
                          </a:cubicBezTo>
                          <a:cubicBezTo>
                            <a:pt x="1499247" y="-8808"/>
                            <a:pt x="1762183" y="47139"/>
                            <a:pt x="1941577" y="0"/>
                          </a:cubicBezTo>
                          <a:cubicBezTo>
                            <a:pt x="2120971" y="-47139"/>
                            <a:pt x="2643808" y="31758"/>
                            <a:pt x="2987041" y="0"/>
                          </a:cubicBezTo>
                          <a:cubicBezTo>
                            <a:pt x="2987904" y="132332"/>
                            <a:pt x="2962096" y="299900"/>
                            <a:pt x="2987041" y="426578"/>
                          </a:cubicBezTo>
                          <a:cubicBezTo>
                            <a:pt x="3011986" y="553256"/>
                            <a:pt x="2925961" y="709345"/>
                            <a:pt x="2987041" y="950106"/>
                          </a:cubicBezTo>
                          <a:cubicBezTo>
                            <a:pt x="3048121" y="1190867"/>
                            <a:pt x="2980499" y="1237254"/>
                            <a:pt x="2987041" y="1396074"/>
                          </a:cubicBezTo>
                          <a:cubicBezTo>
                            <a:pt x="2993583" y="1554894"/>
                            <a:pt x="2973844" y="1691708"/>
                            <a:pt x="2987041" y="1938992"/>
                          </a:cubicBezTo>
                          <a:cubicBezTo>
                            <a:pt x="2743451" y="1957220"/>
                            <a:pt x="2575479" y="1875675"/>
                            <a:pt x="2449374" y="1938992"/>
                          </a:cubicBezTo>
                          <a:cubicBezTo>
                            <a:pt x="2323269" y="2002309"/>
                            <a:pt x="2047617" y="1916754"/>
                            <a:pt x="1792225" y="1938992"/>
                          </a:cubicBezTo>
                          <a:cubicBezTo>
                            <a:pt x="1536833" y="1961230"/>
                            <a:pt x="1443198" y="1893826"/>
                            <a:pt x="1284428" y="1938992"/>
                          </a:cubicBezTo>
                          <a:cubicBezTo>
                            <a:pt x="1125658" y="1984158"/>
                            <a:pt x="856673" y="1917867"/>
                            <a:pt x="627279" y="1938992"/>
                          </a:cubicBezTo>
                          <a:cubicBezTo>
                            <a:pt x="397885" y="1960117"/>
                            <a:pt x="190339" y="1912819"/>
                            <a:pt x="0" y="1938992"/>
                          </a:cubicBezTo>
                          <a:cubicBezTo>
                            <a:pt x="-28179" y="1756431"/>
                            <a:pt x="43081" y="1620139"/>
                            <a:pt x="0" y="1512414"/>
                          </a:cubicBezTo>
                          <a:cubicBezTo>
                            <a:pt x="-43081" y="1404689"/>
                            <a:pt x="48772" y="1260542"/>
                            <a:pt x="0" y="1085836"/>
                          </a:cubicBezTo>
                          <a:cubicBezTo>
                            <a:pt x="-48772" y="911130"/>
                            <a:pt x="20937" y="760075"/>
                            <a:pt x="0" y="659257"/>
                          </a:cubicBezTo>
                          <a:cubicBezTo>
                            <a:pt x="-20937" y="558439"/>
                            <a:pt x="60758" y="222690"/>
                            <a:pt x="0" y="0"/>
                          </a:cubicBezTo>
                          <a:close/>
                        </a:path>
                        <a:path w="2987041" h="1938992" stroke="0" extrusionOk="0">
                          <a:moveTo>
                            <a:pt x="0" y="0"/>
                          </a:moveTo>
                          <a:cubicBezTo>
                            <a:pt x="189730" y="-23765"/>
                            <a:pt x="424500" y="36088"/>
                            <a:pt x="657149" y="0"/>
                          </a:cubicBezTo>
                          <a:cubicBezTo>
                            <a:pt x="889798" y="-36088"/>
                            <a:pt x="937290" y="33319"/>
                            <a:pt x="1194816" y="0"/>
                          </a:cubicBezTo>
                          <a:cubicBezTo>
                            <a:pt x="1452342" y="-33319"/>
                            <a:pt x="1571511" y="37774"/>
                            <a:pt x="1732484" y="0"/>
                          </a:cubicBezTo>
                          <a:cubicBezTo>
                            <a:pt x="1893457" y="-37774"/>
                            <a:pt x="2069050" y="42192"/>
                            <a:pt x="2389633" y="0"/>
                          </a:cubicBezTo>
                          <a:cubicBezTo>
                            <a:pt x="2710216" y="-42192"/>
                            <a:pt x="2758047" y="6035"/>
                            <a:pt x="2987041" y="0"/>
                          </a:cubicBezTo>
                          <a:cubicBezTo>
                            <a:pt x="3027616" y="122791"/>
                            <a:pt x="2952724" y="244280"/>
                            <a:pt x="2987041" y="465358"/>
                          </a:cubicBezTo>
                          <a:cubicBezTo>
                            <a:pt x="3021358" y="686436"/>
                            <a:pt x="2932931" y="739796"/>
                            <a:pt x="2987041" y="930716"/>
                          </a:cubicBezTo>
                          <a:cubicBezTo>
                            <a:pt x="3041151" y="1121636"/>
                            <a:pt x="2941703" y="1205973"/>
                            <a:pt x="2987041" y="1376684"/>
                          </a:cubicBezTo>
                          <a:cubicBezTo>
                            <a:pt x="3032379" y="1547395"/>
                            <a:pt x="2920947" y="1689918"/>
                            <a:pt x="2987041" y="1938992"/>
                          </a:cubicBezTo>
                          <a:cubicBezTo>
                            <a:pt x="2842386" y="1947611"/>
                            <a:pt x="2666180" y="1922825"/>
                            <a:pt x="2389633" y="1938992"/>
                          </a:cubicBezTo>
                          <a:cubicBezTo>
                            <a:pt x="2113086" y="1955159"/>
                            <a:pt x="1992068" y="1905670"/>
                            <a:pt x="1762354" y="1938992"/>
                          </a:cubicBezTo>
                          <a:cubicBezTo>
                            <a:pt x="1532640" y="1972314"/>
                            <a:pt x="1374143" y="1880853"/>
                            <a:pt x="1105205" y="1938992"/>
                          </a:cubicBezTo>
                          <a:cubicBezTo>
                            <a:pt x="836267" y="1997131"/>
                            <a:pt x="363186" y="1908476"/>
                            <a:pt x="0" y="1938992"/>
                          </a:cubicBezTo>
                          <a:cubicBezTo>
                            <a:pt x="-44378" y="1708682"/>
                            <a:pt x="60194" y="1520333"/>
                            <a:pt x="0" y="1415464"/>
                          </a:cubicBezTo>
                          <a:cubicBezTo>
                            <a:pt x="-60194" y="1310595"/>
                            <a:pt x="46538" y="1174940"/>
                            <a:pt x="0" y="988886"/>
                          </a:cubicBezTo>
                          <a:cubicBezTo>
                            <a:pt x="-46538" y="802832"/>
                            <a:pt x="34140" y="632413"/>
                            <a:pt x="0" y="465358"/>
                          </a:cubicBezTo>
                          <a:cubicBezTo>
                            <a:pt x="-34140" y="298303"/>
                            <a:pt x="41982" y="10172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/>
                <a:t>For any country, RHI of a product measures the </a:t>
              </a:r>
              <a:r>
                <a:rPr lang="en-US" sz="1200" b="1" dirty="0"/>
                <a:t>concentration</a:t>
              </a:r>
              <a:r>
                <a:rPr lang="en-US" sz="1200" dirty="0"/>
                <a:t> of export destinations.</a:t>
              </a:r>
            </a:p>
            <a:p>
              <a:endParaRPr lang="en-US" sz="12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/>
                <a:t>RHI values are generally calculated at the </a:t>
              </a:r>
              <a:r>
                <a:rPr lang="en-US" sz="1200" b="1" dirty="0"/>
                <a:t>chapter level</a:t>
              </a:r>
              <a:r>
                <a:rPr lang="en-US" sz="1200" dirty="0"/>
                <a:t>, i.e., at the 2-digit HS code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sz="12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RHI value &gt;0.5 </a:t>
              </a:r>
              <a:r>
                <a:rPr lang="en-US" sz="1200" dirty="0"/>
                <a:t>denotes concentration and signals potential for export destination diversification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35AC98-34C1-B437-99D6-F319B40246EF}"/>
              </a:ext>
            </a:extLst>
          </p:cNvPr>
          <p:cNvSpPr txBox="1"/>
          <p:nvPr/>
        </p:nvSpPr>
        <p:spPr>
          <a:xfrm>
            <a:off x="4754880" y="953957"/>
            <a:ext cx="4571997" cy="1569660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RCA provides an indication of a country’s </a:t>
            </a:r>
            <a:r>
              <a:rPr lang="en-US" sz="1200" b="1" dirty="0"/>
              <a:t>export competitiveness</a:t>
            </a:r>
            <a:r>
              <a:rPr lang="en-US" sz="1200" dirty="0"/>
              <a:t>. It is based on the Ricardian trade theory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RCA values are calculated </a:t>
            </a:r>
            <a:r>
              <a:rPr lang="en-US" sz="1200" b="1" dirty="0"/>
              <a:t>at 6-digit levels</a:t>
            </a:r>
            <a:r>
              <a:rPr lang="en-US" sz="1200" dirty="0"/>
              <a:t>.  Generally, a 5-year trend of RCA values is analyzed to weed out any anomalies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/>
              <a:t>RCA value &gt;1 </a:t>
            </a:r>
            <a:r>
              <a:rPr lang="en-US" sz="1200" dirty="0"/>
              <a:t>denotes competitive advantage and robust government support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68846-7F33-0FA8-E942-021266996E65}"/>
              </a:ext>
            </a:extLst>
          </p:cNvPr>
          <p:cNvSpPr/>
          <p:nvPr/>
        </p:nvSpPr>
        <p:spPr>
          <a:xfrm>
            <a:off x="4754880" y="2555694"/>
            <a:ext cx="4571997" cy="449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RCA analysis of the 8 HS codes with RHI&gt;0.5</a:t>
            </a:r>
            <a:endParaRPr lang="en-IN" sz="1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027472-EF51-154F-6CCB-EC1C08C95237}"/>
              </a:ext>
            </a:extLst>
          </p:cNvPr>
          <p:cNvSpPr txBox="1"/>
          <p:nvPr/>
        </p:nvSpPr>
        <p:spPr>
          <a:xfrm>
            <a:off x="4754879" y="3036302"/>
            <a:ext cx="4571997" cy="1384995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High RHI values denote </a:t>
            </a:r>
            <a:r>
              <a:rPr lang="en-US" sz="1200" b="1" dirty="0"/>
              <a:t>need for diversification</a:t>
            </a:r>
            <a:r>
              <a:rPr lang="en-US" sz="1200" dirty="0"/>
              <a:t>. We only look at products with RCA&gt;1 as other products don’t have competitive advantage over </a:t>
            </a:r>
            <a:r>
              <a:rPr lang="en-US" sz="1200" b="1" dirty="0"/>
              <a:t>L2 players (other exporters)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Further, for products with RCA&gt;1, we focus on the ones with </a:t>
            </a:r>
            <a:r>
              <a:rPr lang="en-US" sz="1200" b="1" dirty="0"/>
              <a:t>declining or stagnant RCA over a 5-year period </a:t>
            </a:r>
            <a:r>
              <a:rPr lang="en-US" sz="1200" dirty="0"/>
              <a:t>as they would gain the most from diversification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136DED-FAC7-DF49-F7B3-5E0EB8556AEA}"/>
              </a:ext>
            </a:extLst>
          </p:cNvPr>
          <p:cNvSpPr/>
          <p:nvPr/>
        </p:nvSpPr>
        <p:spPr>
          <a:xfrm>
            <a:off x="4754878" y="4445259"/>
            <a:ext cx="4571997" cy="449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When RCA declines for two consecutive years, it creates a declining trend </a:t>
            </a:r>
            <a:endParaRPr lang="en-IN" sz="14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68A4AD-2534-F861-C4D8-3A8C46F9EE67}"/>
              </a:ext>
            </a:extLst>
          </p:cNvPr>
          <p:cNvSpPr/>
          <p:nvPr/>
        </p:nvSpPr>
        <p:spPr>
          <a:xfrm>
            <a:off x="9428479" y="486237"/>
            <a:ext cx="2682240" cy="4446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For products with declining RCAs, we look at world import demand</a:t>
            </a:r>
            <a:endParaRPr lang="en-IN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0FF398-E2D4-DFE9-8FE9-3D78C8E88606}"/>
              </a:ext>
            </a:extLst>
          </p:cNvPr>
          <p:cNvSpPr txBox="1"/>
          <p:nvPr/>
        </p:nvSpPr>
        <p:spPr>
          <a:xfrm>
            <a:off x="9428467" y="955408"/>
            <a:ext cx="2682240" cy="1938992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A drop in the world import demand can lead to  the decline in RCA. Hence looking at the 5</a:t>
            </a:r>
            <a:r>
              <a:rPr lang="en-US" sz="1200" b="1" dirty="0"/>
              <a:t>-year trend of import demand</a:t>
            </a:r>
            <a:r>
              <a:rPr lang="en-US" sz="1200" dirty="0"/>
              <a:t> becomes critical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Among the 6-digit codes with declining RCA, </a:t>
            </a:r>
            <a:r>
              <a:rPr lang="en-US" sz="1200" b="1" dirty="0"/>
              <a:t>only 262091</a:t>
            </a:r>
            <a:r>
              <a:rPr lang="en-US" sz="1200" dirty="0"/>
              <a:t> has a </a:t>
            </a:r>
            <a:r>
              <a:rPr lang="en-US" sz="1200" b="1" dirty="0"/>
              <a:t>drop in world import demand</a:t>
            </a:r>
            <a:r>
              <a:rPr lang="en-US" sz="1200" dirty="0"/>
              <a:t>. This could be due to presence of restricted elements like beryllium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1AF952-3961-701E-8731-965C59A35196}"/>
              </a:ext>
            </a:extLst>
          </p:cNvPr>
          <p:cNvSpPr/>
          <p:nvPr/>
        </p:nvSpPr>
        <p:spPr>
          <a:xfrm>
            <a:off x="9428467" y="2954414"/>
            <a:ext cx="2682240" cy="5998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For a few remaining HS codes, we look at the L2 players export destinations </a:t>
            </a:r>
            <a:endParaRPr lang="en-IN" sz="1400" b="1" dirty="0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333B38DA-6DD3-BB8F-F798-483E21C4C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28108"/>
              </p:ext>
            </p:extLst>
          </p:nvPr>
        </p:nvGraphicFramePr>
        <p:xfrm>
          <a:off x="9428467" y="3594411"/>
          <a:ext cx="2682240" cy="90853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7086">
                  <a:extLst>
                    <a:ext uri="{9D8B030D-6E8A-4147-A177-3AD203B41FA5}">
                      <a16:colId xmlns:a16="http://schemas.microsoft.com/office/drawing/2014/main" val="427133378"/>
                    </a:ext>
                  </a:extLst>
                </a:gridCol>
                <a:gridCol w="2015154">
                  <a:extLst>
                    <a:ext uri="{9D8B030D-6E8A-4147-A177-3AD203B41FA5}">
                      <a16:colId xmlns:a16="http://schemas.microsoft.com/office/drawing/2014/main" val="1903965425"/>
                    </a:ext>
                  </a:extLst>
                </a:gridCol>
              </a:tblGrid>
              <a:tr h="22611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Code</a:t>
                      </a:r>
                      <a:endParaRPr lang="en-IN" sz="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EB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Major L2 players </a:t>
                      </a:r>
                      <a:endParaRPr lang="en-IN" sz="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E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04199"/>
                  </a:ext>
                </a:extLst>
              </a:tr>
              <a:tr h="23390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160521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Vietnam, Indonesia, China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760383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430390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China, Ita</a:t>
                      </a:r>
                      <a:r>
                        <a:rPr lang="en-I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r>
                        <a:rPr lang="en-I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y, France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96193"/>
                  </a:ext>
                </a:extLst>
              </a:tr>
              <a:tr h="2417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780110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Korea, Australia, China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36307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52488E35-9C2A-6394-1A23-E3C96B312216}"/>
              </a:ext>
            </a:extLst>
          </p:cNvPr>
          <p:cNvSpPr txBox="1"/>
          <p:nvPr/>
        </p:nvSpPr>
        <p:spPr>
          <a:xfrm>
            <a:off x="9408153" y="4524853"/>
            <a:ext cx="2702554" cy="830997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For the above HS codes, </a:t>
            </a:r>
            <a:r>
              <a:rPr lang="en-US" sz="1200" b="1" dirty="0"/>
              <a:t>export destinations</a:t>
            </a:r>
            <a:r>
              <a:rPr lang="en-US" sz="1200" dirty="0"/>
              <a:t> of the L2 players include countries with whom </a:t>
            </a:r>
            <a:r>
              <a:rPr lang="en-US" sz="1200" b="1" dirty="0"/>
              <a:t>India already has an FTA</a:t>
            </a:r>
            <a:r>
              <a:rPr lang="en-US" sz="1200" dirty="0"/>
              <a:t> or similar arrangement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3C752B-6620-D1C8-3888-AEA90D4C6AD4}"/>
              </a:ext>
            </a:extLst>
          </p:cNvPr>
          <p:cNvSpPr txBox="1"/>
          <p:nvPr/>
        </p:nvSpPr>
        <p:spPr>
          <a:xfrm>
            <a:off x="9408153" y="5375454"/>
            <a:ext cx="2702554" cy="646331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For codes 670330, 570239, 570390, 570220, 570210 : </a:t>
            </a:r>
            <a:r>
              <a:rPr lang="en-US" sz="1200" b="1" dirty="0"/>
              <a:t>India is 1</a:t>
            </a:r>
            <a:r>
              <a:rPr lang="en-US" sz="1200" b="1" baseline="30000" dirty="0"/>
              <a:t>st</a:t>
            </a:r>
            <a:r>
              <a:rPr lang="en-US" sz="1200" b="1" dirty="0"/>
              <a:t> in exports</a:t>
            </a:r>
            <a:r>
              <a:rPr lang="en-US" sz="1200" dirty="0"/>
              <a:t>. FTA won’t add much value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0069498C-FF0B-F785-0CAE-5FCB817CE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190994"/>
              </p:ext>
            </p:extLst>
          </p:nvPr>
        </p:nvGraphicFramePr>
        <p:xfrm>
          <a:off x="4754877" y="4937454"/>
          <a:ext cx="4571997" cy="1551883"/>
        </p:xfrm>
        <a:graphic>
          <a:graphicData uri="http://schemas.openxmlformats.org/drawingml/2006/table">
            <a:tbl>
              <a:tblPr/>
              <a:tblGrid>
                <a:gridCol w="783771">
                  <a:extLst>
                    <a:ext uri="{9D8B030D-6E8A-4147-A177-3AD203B41FA5}">
                      <a16:colId xmlns:a16="http://schemas.microsoft.com/office/drawing/2014/main" val="166142755"/>
                    </a:ext>
                  </a:extLst>
                </a:gridCol>
                <a:gridCol w="3788226">
                  <a:extLst>
                    <a:ext uri="{9D8B030D-6E8A-4147-A177-3AD203B41FA5}">
                      <a16:colId xmlns:a16="http://schemas.microsoft.com/office/drawing/2014/main" val="1380281474"/>
                    </a:ext>
                  </a:extLst>
                </a:gridCol>
              </a:tblGrid>
              <a:tr h="20103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Chapter Level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EB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6-digit level products with declining RCA trends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E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99750"/>
                  </a:ext>
                </a:extLst>
              </a:tr>
              <a:tr h="1734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894264"/>
                  </a:ext>
                </a:extLst>
              </a:tr>
              <a:tr h="1431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9506"/>
                  </a:ext>
                </a:extLst>
              </a:tr>
              <a:tr h="1792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160521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97268"/>
                  </a:ext>
                </a:extLst>
              </a:tr>
              <a:tr h="1431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262091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099027"/>
                  </a:ext>
                </a:extLst>
              </a:tr>
              <a:tr h="1431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430390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208321"/>
                  </a:ext>
                </a:extLst>
              </a:tr>
              <a:tr h="1431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570500, 570390, 570249, 570239,570220,570210 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031004"/>
                  </a:ext>
                </a:extLst>
              </a:tr>
              <a:tr h="1431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670330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077672"/>
                  </a:ext>
                </a:extLst>
              </a:tr>
              <a:tr h="1431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780110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941982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E94E2B7E-C4BE-B028-84E9-AFF688368333}"/>
              </a:ext>
            </a:extLst>
          </p:cNvPr>
          <p:cNvSpPr txBox="1"/>
          <p:nvPr/>
        </p:nvSpPr>
        <p:spPr>
          <a:xfrm>
            <a:off x="9408153" y="6043548"/>
            <a:ext cx="2702554" cy="461665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remaining codes, </a:t>
            </a:r>
            <a:r>
              <a:rPr lang="en-US" sz="1200" b="1" dirty="0"/>
              <a:t>570500 </a:t>
            </a:r>
            <a:r>
              <a:rPr lang="en-US" sz="1200" dirty="0"/>
              <a:t>and </a:t>
            </a:r>
            <a:r>
              <a:rPr lang="en-US" sz="1200" b="1" dirty="0"/>
              <a:t>570249</a:t>
            </a:r>
            <a:r>
              <a:rPr lang="en-US" sz="1200" dirty="0"/>
              <a:t>, would need further scrutiny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DF6372-81ED-AFE4-86FF-6CC64DAE492D}"/>
              </a:ext>
            </a:extLst>
          </p:cNvPr>
          <p:cNvGrpSpPr/>
          <p:nvPr/>
        </p:nvGrpSpPr>
        <p:grpSpPr>
          <a:xfrm>
            <a:off x="88642" y="6568458"/>
            <a:ext cx="12014715" cy="337856"/>
            <a:chOff x="31778" y="6583332"/>
            <a:chExt cx="12014715" cy="337856"/>
          </a:xfrm>
        </p:grpSpPr>
        <p:sp>
          <p:nvSpPr>
            <p:cNvPr id="83" name="Rounded Rectangle 72">
              <a:extLst>
                <a:ext uri="{FF2B5EF4-FFF2-40B4-BE49-F238E27FC236}">
                  <a16:creationId xmlns:a16="http://schemas.microsoft.com/office/drawing/2014/main" id="{AA2A978C-17E8-35B2-0C6E-42F798BDAEEA}"/>
                </a:ext>
              </a:extLst>
            </p:cNvPr>
            <p:cNvSpPr/>
            <p:nvPr/>
          </p:nvSpPr>
          <p:spPr>
            <a:xfrm>
              <a:off x="31778" y="6591806"/>
              <a:ext cx="2342407" cy="316223"/>
            </a:xfrm>
            <a:prstGeom prst="roundRect">
              <a:avLst>
                <a:gd name="adj" fmla="val 5381"/>
              </a:avLst>
            </a:prstGeom>
            <a:solidFill>
              <a:srgbClr val="4CEBB3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Product selection</a:t>
              </a:r>
            </a:p>
          </p:txBody>
        </p:sp>
        <p:sp>
          <p:nvSpPr>
            <p:cNvPr id="84" name="Rounded Rectangle 72">
              <a:extLst>
                <a:ext uri="{FF2B5EF4-FFF2-40B4-BE49-F238E27FC236}">
                  <a16:creationId xmlns:a16="http://schemas.microsoft.com/office/drawing/2014/main" id="{AE6EBA98-EF87-FA92-2ACF-414CFFDB0265}"/>
                </a:ext>
              </a:extLst>
            </p:cNvPr>
            <p:cNvSpPr/>
            <p:nvPr/>
          </p:nvSpPr>
          <p:spPr>
            <a:xfrm>
              <a:off x="9873188" y="6583332"/>
              <a:ext cx="2173305" cy="324697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Annexure</a:t>
              </a:r>
            </a:p>
          </p:txBody>
        </p:sp>
        <p:sp>
          <p:nvSpPr>
            <p:cNvPr id="85" name="Rounded Rectangle 72">
              <a:extLst>
                <a:ext uri="{FF2B5EF4-FFF2-40B4-BE49-F238E27FC236}">
                  <a16:creationId xmlns:a16="http://schemas.microsoft.com/office/drawing/2014/main" id="{46A54E79-5D7D-6F2A-5D98-FA9F9756518A}"/>
                </a:ext>
              </a:extLst>
            </p:cNvPr>
            <p:cNvSpPr/>
            <p:nvPr/>
          </p:nvSpPr>
          <p:spPr>
            <a:xfrm>
              <a:off x="7394304" y="6591806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Trade creation &amp; welfare</a:t>
              </a:r>
            </a:p>
          </p:txBody>
        </p:sp>
        <p:sp>
          <p:nvSpPr>
            <p:cNvPr id="86" name="Rounded Rectangle 72">
              <a:extLst>
                <a:ext uri="{FF2B5EF4-FFF2-40B4-BE49-F238E27FC236}">
                  <a16:creationId xmlns:a16="http://schemas.microsoft.com/office/drawing/2014/main" id="{96B47F57-684C-BA15-B15C-F3311A8F1594}"/>
                </a:ext>
              </a:extLst>
            </p:cNvPr>
            <p:cNvSpPr/>
            <p:nvPr/>
          </p:nvSpPr>
          <p:spPr>
            <a:xfrm>
              <a:off x="4933303" y="6591806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Bilateral relations</a:t>
              </a:r>
            </a:p>
          </p:txBody>
        </p:sp>
        <p:sp>
          <p:nvSpPr>
            <p:cNvPr id="87" name="Rounded Rectangle 72">
              <a:extLst>
                <a:ext uri="{FF2B5EF4-FFF2-40B4-BE49-F238E27FC236}">
                  <a16:creationId xmlns:a16="http://schemas.microsoft.com/office/drawing/2014/main" id="{763CC6B8-0EDE-67FF-9244-20ADDD4EF5D9}"/>
                </a:ext>
              </a:extLst>
            </p:cNvPr>
            <p:cNvSpPr/>
            <p:nvPr/>
          </p:nvSpPr>
          <p:spPr>
            <a:xfrm>
              <a:off x="2492780" y="6604965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Country selection</a:t>
              </a:r>
            </a:p>
          </p:txBody>
        </p: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54A296C-97ED-E563-C670-E4728309D7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119778"/>
              </p:ext>
            </p:extLst>
          </p:nvPr>
        </p:nvGraphicFramePr>
        <p:xfrm>
          <a:off x="2094711" y="3099159"/>
          <a:ext cx="6524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597" imgH="806311" progId="Excel.Sheet.12">
                  <p:embed/>
                </p:oleObj>
              </mc:Choice>
              <mc:Fallback>
                <p:oleObj name="Worksheet" showAsIcon="1" r:id="rId3" imgW="914597" imgH="806311" progId="Excel.Sheet.12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B62B85AE-9F8B-36E9-9573-38A7274A6D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4711" y="3099159"/>
                        <a:ext cx="652463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C0F4925-E287-D47A-047B-F6A19ED32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053713"/>
              </p:ext>
            </p:extLst>
          </p:nvPr>
        </p:nvGraphicFramePr>
        <p:xfrm>
          <a:off x="8606465" y="3396369"/>
          <a:ext cx="80168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5" imgW="914597" imgH="806311" progId="Excel.Sheet.12">
                  <p:embed/>
                </p:oleObj>
              </mc:Choice>
              <mc:Fallback>
                <p:oleObj name="Worksheet" showAsIcon="1" r:id="rId5" imgW="914597" imgH="806311" progId="Excel.Sheet.12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9225FEAF-BA0C-B3B9-3172-DA8C99B943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06465" y="3396369"/>
                        <a:ext cx="801688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014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809738-4851-90EC-E8C8-A52332105721}"/>
              </a:ext>
            </a:extLst>
          </p:cNvPr>
          <p:cNvSpPr/>
          <p:nvPr/>
        </p:nvSpPr>
        <p:spPr>
          <a:xfrm>
            <a:off x="0" y="-100495"/>
            <a:ext cx="12191998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Comprehensive evaluation of 570249 and 570500 as potential commodities to be covered under FTA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6EFFA-99C8-AEA0-E8D2-41C672E438D2}"/>
              </a:ext>
            </a:extLst>
          </p:cNvPr>
          <p:cNvSpPr/>
          <p:nvPr/>
        </p:nvSpPr>
        <p:spPr>
          <a:xfrm>
            <a:off x="81276" y="719513"/>
            <a:ext cx="6410964" cy="449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570249: Carpets and floor coverings of vegetable material or animal hair </a:t>
            </a:r>
          </a:p>
          <a:p>
            <a:pPr algn="ctr"/>
            <a:r>
              <a:rPr lang="en-US" sz="1200" b="1" dirty="0"/>
              <a:t>(made up, woven, not tufted)</a:t>
            </a:r>
            <a:endParaRPr lang="en-IN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CBED4-06B3-8D88-F5BC-9D4E251086B9}"/>
              </a:ext>
            </a:extLst>
          </p:cNvPr>
          <p:cNvSpPr txBox="1"/>
          <p:nvPr/>
        </p:nvSpPr>
        <p:spPr>
          <a:xfrm>
            <a:off x="81276" y="409319"/>
            <a:ext cx="12110722" cy="276999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Chapter 57 </a:t>
            </a:r>
            <a:r>
              <a:rPr lang="en-US" sz="1200" dirty="0"/>
              <a:t>has an </a:t>
            </a:r>
            <a:r>
              <a:rPr lang="en-US" sz="1200" b="1" dirty="0"/>
              <a:t>export RHI of 0.59 for India</a:t>
            </a:r>
            <a:r>
              <a:rPr lang="en-US" sz="1200" dirty="0"/>
              <a:t>. </a:t>
            </a:r>
            <a:r>
              <a:rPr lang="en-US" sz="1200" b="1" dirty="0"/>
              <a:t>Diversification</a:t>
            </a:r>
            <a:r>
              <a:rPr lang="en-US" sz="1200" dirty="0"/>
              <a:t> of export destinations would reduce risk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7272E2-FAF2-10B3-05F2-B4900D98CE6A}"/>
              </a:ext>
            </a:extLst>
          </p:cNvPr>
          <p:cNvGrpSpPr/>
          <p:nvPr/>
        </p:nvGrpSpPr>
        <p:grpSpPr>
          <a:xfrm>
            <a:off x="101565" y="1219760"/>
            <a:ext cx="4571998" cy="2966133"/>
            <a:chOff x="81275" y="1298126"/>
            <a:chExt cx="4571998" cy="29661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3BB8A2-8326-E947-0F25-3D070312654B}"/>
                </a:ext>
              </a:extLst>
            </p:cNvPr>
            <p:cNvSpPr txBox="1"/>
            <p:nvPr/>
          </p:nvSpPr>
          <p:spPr>
            <a:xfrm>
              <a:off x="81276" y="1298126"/>
              <a:ext cx="4571997" cy="276999"/>
            </a:xfrm>
            <a:prstGeom prst="rect">
              <a:avLst/>
            </a:prstGeom>
            <a:gradFill>
              <a:gsLst>
                <a:gs pos="0">
                  <a:srgbClr val="4CEBB3">
                    <a:lumMod val="98000"/>
                  </a:srgbClr>
                </a:gs>
                <a:gs pos="62000">
                  <a:srgbClr val="4CEBB3">
                    <a:alpha val="14000"/>
                    <a:lumMod val="43000"/>
                    <a:lumOff val="57000"/>
                  </a:srgbClr>
                </a:gs>
                <a:gs pos="18000">
                  <a:srgbClr val="4CEBB3">
                    <a:alpha val="36000"/>
                  </a:srgbClr>
                </a:gs>
                <a:gs pos="100000">
                  <a:srgbClr val="4CEBB3"/>
                </a:gs>
              </a:gsLst>
              <a:lin ang="5400000" scaled="1"/>
            </a:gradFill>
            <a:ln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669243242">
                    <a:custGeom>
                      <a:avLst/>
                      <a:gdLst>
                        <a:gd name="connsiteX0" fmla="*/ 0 w 2987041"/>
                        <a:gd name="connsiteY0" fmla="*/ 0 h 1938992"/>
                        <a:gd name="connsiteX1" fmla="*/ 657149 w 2987041"/>
                        <a:gd name="connsiteY1" fmla="*/ 0 h 1938992"/>
                        <a:gd name="connsiteX2" fmla="*/ 1314298 w 2987041"/>
                        <a:gd name="connsiteY2" fmla="*/ 0 h 1938992"/>
                        <a:gd name="connsiteX3" fmla="*/ 1941577 w 2987041"/>
                        <a:gd name="connsiteY3" fmla="*/ 0 h 1938992"/>
                        <a:gd name="connsiteX4" fmla="*/ 2987041 w 2987041"/>
                        <a:gd name="connsiteY4" fmla="*/ 0 h 1938992"/>
                        <a:gd name="connsiteX5" fmla="*/ 2987041 w 2987041"/>
                        <a:gd name="connsiteY5" fmla="*/ 426578 h 1938992"/>
                        <a:gd name="connsiteX6" fmla="*/ 2987041 w 2987041"/>
                        <a:gd name="connsiteY6" fmla="*/ 950106 h 1938992"/>
                        <a:gd name="connsiteX7" fmla="*/ 2987041 w 2987041"/>
                        <a:gd name="connsiteY7" fmla="*/ 1396074 h 1938992"/>
                        <a:gd name="connsiteX8" fmla="*/ 2987041 w 2987041"/>
                        <a:gd name="connsiteY8" fmla="*/ 1938992 h 1938992"/>
                        <a:gd name="connsiteX9" fmla="*/ 2449374 w 2987041"/>
                        <a:gd name="connsiteY9" fmla="*/ 1938992 h 1938992"/>
                        <a:gd name="connsiteX10" fmla="*/ 1792225 w 2987041"/>
                        <a:gd name="connsiteY10" fmla="*/ 1938992 h 1938992"/>
                        <a:gd name="connsiteX11" fmla="*/ 1284428 w 2987041"/>
                        <a:gd name="connsiteY11" fmla="*/ 1938992 h 1938992"/>
                        <a:gd name="connsiteX12" fmla="*/ 627279 w 2987041"/>
                        <a:gd name="connsiteY12" fmla="*/ 1938992 h 1938992"/>
                        <a:gd name="connsiteX13" fmla="*/ 0 w 2987041"/>
                        <a:gd name="connsiteY13" fmla="*/ 1938992 h 1938992"/>
                        <a:gd name="connsiteX14" fmla="*/ 0 w 2987041"/>
                        <a:gd name="connsiteY14" fmla="*/ 1512414 h 1938992"/>
                        <a:gd name="connsiteX15" fmla="*/ 0 w 2987041"/>
                        <a:gd name="connsiteY15" fmla="*/ 1085836 h 1938992"/>
                        <a:gd name="connsiteX16" fmla="*/ 0 w 2987041"/>
                        <a:gd name="connsiteY16" fmla="*/ 659257 h 1938992"/>
                        <a:gd name="connsiteX17" fmla="*/ 0 w 2987041"/>
                        <a:gd name="connsiteY17" fmla="*/ 0 h 1938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987041" h="1938992" fill="none" extrusionOk="0">
                          <a:moveTo>
                            <a:pt x="0" y="0"/>
                          </a:moveTo>
                          <a:cubicBezTo>
                            <a:pt x="216664" y="-31736"/>
                            <a:pt x="339287" y="68509"/>
                            <a:pt x="657149" y="0"/>
                          </a:cubicBezTo>
                          <a:cubicBezTo>
                            <a:pt x="975011" y="-68509"/>
                            <a:pt x="1129349" y="8808"/>
                            <a:pt x="1314298" y="0"/>
                          </a:cubicBezTo>
                          <a:cubicBezTo>
                            <a:pt x="1499247" y="-8808"/>
                            <a:pt x="1762183" y="47139"/>
                            <a:pt x="1941577" y="0"/>
                          </a:cubicBezTo>
                          <a:cubicBezTo>
                            <a:pt x="2120971" y="-47139"/>
                            <a:pt x="2643808" y="31758"/>
                            <a:pt x="2987041" y="0"/>
                          </a:cubicBezTo>
                          <a:cubicBezTo>
                            <a:pt x="2987904" y="132332"/>
                            <a:pt x="2962096" y="299900"/>
                            <a:pt x="2987041" y="426578"/>
                          </a:cubicBezTo>
                          <a:cubicBezTo>
                            <a:pt x="3011986" y="553256"/>
                            <a:pt x="2925961" y="709345"/>
                            <a:pt x="2987041" y="950106"/>
                          </a:cubicBezTo>
                          <a:cubicBezTo>
                            <a:pt x="3048121" y="1190867"/>
                            <a:pt x="2980499" y="1237254"/>
                            <a:pt x="2987041" y="1396074"/>
                          </a:cubicBezTo>
                          <a:cubicBezTo>
                            <a:pt x="2993583" y="1554894"/>
                            <a:pt x="2973844" y="1691708"/>
                            <a:pt x="2987041" y="1938992"/>
                          </a:cubicBezTo>
                          <a:cubicBezTo>
                            <a:pt x="2743451" y="1957220"/>
                            <a:pt x="2575479" y="1875675"/>
                            <a:pt x="2449374" y="1938992"/>
                          </a:cubicBezTo>
                          <a:cubicBezTo>
                            <a:pt x="2323269" y="2002309"/>
                            <a:pt x="2047617" y="1916754"/>
                            <a:pt x="1792225" y="1938992"/>
                          </a:cubicBezTo>
                          <a:cubicBezTo>
                            <a:pt x="1536833" y="1961230"/>
                            <a:pt x="1443198" y="1893826"/>
                            <a:pt x="1284428" y="1938992"/>
                          </a:cubicBezTo>
                          <a:cubicBezTo>
                            <a:pt x="1125658" y="1984158"/>
                            <a:pt x="856673" y="1917867"/>
                            <a:pt x="627279" y="1938992"/>
                          </a:cubicBezTo>
                          <a:cubicBezTo>
                            <a:pt x="397885" y="1960117"/>
                            <a:pt x="190339" y="1912819"/>
                            <a:pt x="0" y="1938992"/>
                          </a:cubicBezTo>
                          <a:cubicBezTo>
                            <a:pt x="-28179" y="1756431"/>
                            <a:pt x="43081" y="1620139"/>
                            <a:pt x="0" y="1512414"/>
                          </a:cubicBezTo>
                          <a:cubicBezTo>
                            <a:pt x="-43081" y="1404689"/>
                            <a:pt x="48772" y="1260542"/>
                            <a:pt x="0" y="1085836"/>
                          </a:cubicBezTo>
                          <a:cubicBezTo>
                            <a:pt x="-48772" y="911130"/>
                            <a:pt x="20937" y="760075"/>
                            <a:pt x="0" y="659257"/>
                          </a:cubicBezTo>
                          <a:cubicBezTo>
                            <a:pt x="-20937" y="558439"/>
                            <a:pt x="60758" y="222690"/>
                            <a:pt x="0" y="0"/>
                          </a:cubicBezTo>
                          <a:close/>
                        </a:path>
                        <a:path w="2987041" h="1938992" stroke="0" extrusionOk="0">
                          <a:moveTo>
                            <a:pt x="0" y="0"/>
                          </a:moveTo>
                          <a:cubicBezTo>
                            <a:pt x="189730" y="-23765"/>
                            <a:pt x="424500" y="36088"/>
                            <a:pt x="657149" y="0"/>
                          </a:cubicBezTo>
                          <a:cubicBezTo>
                            <a:pt x="889798" y="-36088"/>
                            <a:pt x="937290" y="33319"/>
                            <a:pt x="1194816" y="0"/>
                          </a:cubicBezTo>
                          <a:cubicBezTo>
                            <a:pt x="1452342" y="-33319"/>
                            <a:pt x="1571511" y="37774"/>
                            <a:pt x="1732484" y="0"/>
                          </a:cubicBezTo>
                          <a:cubicBezTo>
                            <a:pt x="1893457" y="-37774"/>
                            <a:pt x="2069050" y="42192"/>
                            <a:pt x="2389633" y="0"/>
                          </a:cubicBezTo>
                          <a:cubicBezTo>
                            <a:pt x="2710216" y="-42192"/>
                            <a:pt x="2758047" y="6035"/>
                            <a:pt x="2987041" y="0"/>
                          </a:cubicBezTo>
                          <a:cubicBezTo>
                            <a:pt x="3027616" y="122791"/>
                            <a:pt x="2952724" y="244280"/>
                            <a:pt x="2987041" y="465358"/>
                          </a:cubicBezTo>
                          <a:cubicBezTo>
                            <a:pt x="3021358" y="686436"/>
                            <a:pt x="2932931" y="739796"/>
                            <a:pt x="2987041" y="930716"/>
                          </a:cubicBezTo>
                          <a:cubicBezTo>
                            <a:pt x="3041151" y="1121636"/>
                            <a:pt x="2941703" y="1205973"/>
                            <a:pt x="2987041" y="1376684"/>
                          </a:cubicBezTo>
                          <a:cubicBezTo>
                            <a:pt x="3032379" y="1547395"/>
                            <a:pt x="2920947" y="1689918"/>
                            <a:pt x="2987041" y="1938992"/>
                          </a:cubicBezTo>
                          <a:cubicBezTo>
                            <a:pt x="2842386" y="1947611"/>
                            <a:pt x="2666180" y="1922825"/>
                            <a:pt x="2389633" y="1938992"/>
                          </a:cubicBezTo>
                          <a:cubicBezTo>
                            <a:pt x="2113086" y="1955159"/>
                            <a:pt x="1992068" y="1905670"/>
                            <a:pt x="1762354" y="1938992"/>
                          </a:cubicBezTo>
                          <a:cubicBezTo>
                            <a:pt x="1532640" y="1972314"/>
                            <a:pt x="1374143" y="1880853"/>
                            <a:pt x="1105205" y="1938992"/>
                          </a:cubicBezTo>
                          <a:cubicBezTo>
                            <a:pt x="836267" y="1997131"/>
                            <a:pt x="363186" y="1908476"/>
                            <a:pt x="0" y="1938992"/>
                          </a:cubicBezTo>
                          <a:cubicBezTo>
                            <a:pt x="-44378" y="1708682"/>
                            <a:pt x="60194" y="1520333"/>
                            <a:pt x="0" y="1415464"/>
                          </a:cubicBezTo>
                          <a:cubicBezTo>
                            <a:pt x="-60194" y="1310595"/>
                            <a:pt x="46538" y="1174940"/>
                            <a:pt x="0" y="988886"/>
                          </a:cubicBezTo>
                          <a:cubicBezTo>
                            <a:pt x="-46538" y="802832"/>
                            <a:pt x="34140" y="632413"/>
                            <a:pt x="0" y="465358"/>
                          </a:cubicBezTo>
                          <a:cubicBezTo>
                            <a:pt x="-34140" y="298303"/>
                            <a:pt x="41982" y="10172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RCA value 5-year trend (2018-22) : Steep decline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BF833-239F-C397-A96D-663F76C52915}"/>
                </a:ext>
              </a:extLst>
            </p:cNvPr>
            <p:cNvSpPr txBox="1"/>
            <p:nvPr/>
          </p:nvSpPr>
          <p:spPr>
            <a:xfrm>
              <a:off x="81276" y="2620196"/>
              <a:ext cx="4571997" cy="276999"/>
            </a:xfrm>
            <a:prstGeom prst="rect">
              <a:avLst/>
            </a:prstGeom>
            <a:gradFill>
              <a:gsLst>
                <a:gs pos="0">
                  <a:srgbClr val="4CEBB3">
                    <a:lumMod val="98000"/>
                  </a:srgbClr>
                </a:gs>
                <a:gs pos="62000">
                  <a:srgbClr val="4CEBB3">
                    <a:alpha val="14000"/>
                    <a:lumMod val="43000"/>
                    <a:lumOff val="57000"/>
                  </a:srgbClr>
                </a:gs>
                <a:gs pos="18000">
                  <a:srgbClr val="4CEBB3">
                    <a:alpha val="36000"/>
                  </a:srgbClr>
                </a:gs>
                <a:gs pos="100000">
                  <a:srgbClr val="4CEBB3"/>
                </a:gs>
              </a:gsLst>
              <a:lin ang="5400000" scaled="1"/>
            </a:gradFill>
            <a:ln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669243242">
                    <a:custGeom>
                      <a:avLst/>
                      <a:gdLst>
                        <a:gd name="connsiteX0" fmla="*/ 0 w 2987041"/>
                        <a:gd name="connsiteY0" fmla="*/ 0 h 1938992"/>
                        <a:gd name="connsiteX1" fmla="*/ 657149 w 2987041"/>
                        <a:gd name="connsiteY1" fmla="*/ 0 h 1938992"/>
                        <a:gd name="connsiteX2" fmla="*/ 1314298 w 2987041"/>
                        <a:gd name="connsiteY2" fmla="*/ 0 h 1938992"/>
                        <a:gd name="connsiteX3" fmla="*/ 1941577 w 2987041"/>
                        <a:gd name="connsiteY3" fmla="*/ 0 h 1938992"/>
                        <a:gd name="connsiteX4" fmla="*/ 2987041 w 2987041"/>
                        <a:gd name="connsiteY4" fmla="*/ 0 h 1938992"/>
                        <a:gd name="connsiteX5" fmla="*/ 2987041 w 2987041"/>
                        <a:gd name="connsiteY5" fmla="*/ 426578 h 1938992"/>
                        <a:gd name="connsiteX6" fmla="*/ 2987041 w 2987041"/>
                        <a:gd name="connsiteY6" fmla="*/ 950106 h 1938992"/>
                        <a:gd name="connsiteX7" fmla="*/ 2987041 w 2987041"/>
                        <a:gd name="connsiteY7" fmla="*/ 1396074 h 1938992"/>
                        <a:gd name="connsiteX8" fmla="*/ 2987041 w 2987041"/>
                        <a:gd name="connsiteY8" fmla="*/ 1938992 h 1938992"/>
                        <a:gd name="connsiteX9" fmla="*/ 2449374 w 2987041"/>
                        <a:gd name="connsiteY9" fmla="*/ 1938992 h 1938992"/>
                        <a:gd name="connsiteX10" fmla="*/ 1792225 w 2987041"/>
                        <a:gd name="connsiteY10" fmla="*/ 1938992 h 1938992"/>
                        <a:gd name="connsiteX11" fmla="*/ 1284428 w 2987041"/>
                        <a:gd name="connsiteY11" fmla="*/ 1938992 h 1938992"/>
                        <a:gd name="connsiteX12" fmla="*/ 627279 w 2987041"/>
                        <a:gd name="connsiteY12" fmla="*/ 1938992 h 1938992"/>
                        <a:gd name="connsiteX13" fmla="*/ 0 w 2987041"/>
                        <a:gd name="connsiteY13" fmla="*/ 1938992 h 1938992"/>
                        <a:gd name="connsiteX14" fmla="*/ 0 w 2987041"/>
                        <a:gd name="connsiteY14" fmla="*/ 1512414 h 1938992"/>
                        <a:gd name="connsiteX15" fmla="*/ 0 w 2987041"/>
                        <a:gd name="connsiteY15" fmla="*/ 1085836 h 1938992"/>
                        <a:gd name="connsiteX16" fmla="*/ 0 w 2987041"/>
                        <a:gd name="connsiteY16" fmla="*/ 659257 h 1938992"/>
                        <a:gd name="connsiteX17" fmla="*/ 0 w 2987041"/>
                        <a:gd name="connsiteY17" fmla="*/ 0 h 1938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987041" h="1938992" fill="none" extrusionOk="0">
                          <a:moveTo>
                            <a:pt x="0" y="0"/>
                          </a:moveTo>
                          <a:cubicBezTo>
                            <a:pt x="216664" y="-31736"/>
                            <a:pt x="339287" y="68509"/>
                            <a:pt x="657149" y="0"/>
                          </a:cubicBezTo>
                          <a:cubicBezTo>
                            <a:pt x="975011" y="-68509"/>
                            <a:pt x="1129349" y="8808"/>
                            <a:pt x="1314298" y="0"/>
                          </a:cubicBezTo>
                          <a:cubicBezTo>
                            <a:pt x="1499247" y="-8808"/>
                            <a:pt x="1762183" y="47139"/>
                            <a:pt x="1941577" y="0"/>
                          </a:cubicBezTo>
                          <a:cubicBezTo>
                            <a:pt x="2120971" y="-47139"/>
                            <a:pt x="2643808" y="31758"/>
                            <a:pt x="2987041" y="0"/>
                          </a:cubicBezTo>
                          <a:cubicBezTo>
                            <a:pt x="2987904" y="132332"/>
                            <a:pt x="2962096" y="299900"/>
                            <a:pt x="2987041" y="426578"/>
                          </a:cubicBezTo>
                          <a:cubicBezTo>
                            <a:pt x="3011986" y="553256"/>
                            <a:pt x="2925961" y="709345"/>
                            <a:pt x="2987041" y="950106"/>
                          </a:cubicBezTo>
                          <a:cubicBezTo>
                            <a:pt x="3048121" y="1190867"/>
                            <a:pt x="2980499" y="1237254"/>
                            <a:pt x="2987041" y="1396074"/>
                          </a:cubicBezTo>
                          <a:cubicBezTo>
                            <a:pt x="2993583" y="1554894"/>
                            <a:pt x="2973844" y="1691708"/>
                            <a:pt x="2987041" y="1938992"/>
                          </a:cubicBezTo>
                          <a:cubicBezTo>
                            <a:pt x="2743451" y="1957220"/>
                            <a:pt x="2575479" y="1875675"/>
                            <a:pt x="2449374" y="1938992"/>
                          </a:cubicBezTo>
                          <a:cubicBezTo>
                            <a:pt x="2323269" y="2002309"/>
                            <a:pt x="2047617" y="1916754"/>
                            <a:pt x="1792225" y="1938992"/>
                          </a:cubicBezTo>
                          <a:cubicBezTo>
                            <a:pt x="1536833" y="1961230"/>
                            <a:pt x="1443198" y="1893826"/>
                            <a:pt x="1284428" y="1938992"/>
                          </a:cubicBezTo>
                          <a:cubicBezTo>
                            <a:pt x="1125658" y="1984158"/>
                            <a:pt x="856673" y="1917867"/>
                            <a:pt x="627279" y="1938992"/>
                          </a:cubicBezTo>
                          <a:cubicBezTo>
                            <a:pt x="397885" y="1960117"/>
                            <a:pt x="190339" y="1912819"/>
                            <a:pt x="0" y="1938992"/>
                          </a:cubicBezTo>
                          <a:cubicBezTo>
                            <a:pt x="-28179" y="1756431"/>
                            <a:pt x="43081" y="1620139"/>
                            <a:pt x="0" y="1512414"/>
                          </a:cubicBezTo>
                          <a:cubicBezTo>
                            <a:pt x="-43081" y="1404689"/>
                            <a:pt x="48772" y="1260542"/>
                            <a:pt x="0" y="1085836"/>
                          </a:cubicBezTo>
                          <a:cubicBezTo>
                            <a:pt x="-48772" y="911130"/>
                            <a:pt x="20937" y="760075"/>
                            <a:pt x="0" y="659257"/>
                          </a:cubicBezTo>
                          <a:cubicBezTo>
                            <a:pt x="-20937" y="558439"/>
                            <a:pt x="60758" y="222690"/>
                            <a:pt x="0" y="0"/>
                          </a:cubicBezTo>
                          <a:close/>
                        </a:path>
                        <a:path w="2987041" h="1938992" stroke="0" extrusionOk="0">
                          <a:moveTo>
                            <a:pt x="0" y="0"/>
                          </a:moveTo>
                          <a:cubicBezTo>
                            <a:pt x="189730" y="-23765"/>
                            <a:pt x="424500" y="36088"/>
                            <a:pt x="657149" y="0"/>
                          </a:cubicBezTo>
                          <a:cubicBezTo>
                            <a:pt x="889798" y="-36088"/>
                            <a:pt x="937290" y="33319"/>
                            <a:pt x="1194816" y="0"/>
                          </a:cubicBezTo>
                          <a:cubicBezTo>
                            <a:pt x="1452342" y="-33319"/>
                            <a:pt x="1571511" y="37774"/>
                            <a:pt x="1732484" y="0"/>
                          </a:cubicBezTo>
                          <a:cubicBezTo>
                            <a:pt x="1893457" y="-37774"/>
                            <a:pt x="2069050" y="42192"/>
                            <a:pt x="2389633" y="0"/>
                          </a:cubicBezTo>
                          <a:cubicBezTo>
                            <a:pt x="2710216" y="-42192"/>
                            <a:pt x="2758047" y="6035"/>
                            <a:pt x="2987041" y="0"/>
                          </a:cubicBezTo>
                          <a:cubicBezTo>
                            <a:pt x="3027616" y="122791"/>
                            <a:pt x="2952724" y="244280"/>
                            <a:pt x="2987041" y="465358"/>
                          </a:cubicBezTo>
                          <a:cubicBezTo>
                            <a:pt x="3021358" y="686436"/>
                            <a:pt x="2932931" y="739796"/>
                            <a:pt x="2987041" y="930716"/>
                          </a:cubicBezTo>
                          <a:cubicBezTo>
                            <a:pt x="3041151" y="1121636"/>
                            <a:pt x="2941703" y="1205973"/>
                            <a:pt x="2987041" y="1376684"/>
                          </a:cubicBezTo>
                          <a:cubicBezTo>
                            <a:pt x="3032379" y="1547395"/>
                            <a:pt x="2920947" y="1689918"/>
                            <a:pt x="2987041" y="1938992"/>
                          </a:cubicBezTo>
                          <a:cubicBezTo>
                            <a:pt x="2842386" y="1947611"/>
                            <a:pt x="2666180" y="1922825"/>
                            <a:pt x="2389633" y="1938992"/>
                          </a:cubicBezTo>
                          <a:cubicBezTo>
                            <a:pt x="2113086" y="1955159"/>
                            <a:pt x="1992068" y="1905670"/>
                            <a:pt x="1762354" y="1938992"/>
                          </a:cubicBezTo>
                          <a:cubicBezTo>
                            <a:pt x="1532640" y="1972314"/>
                            <a:pt x="1374143" y="1880853"/>
                            <a:pt x="1105205" y="1938992"/>
                          </a:cubicBezTo>
                          <a:cubicBezTo>
                            <a:pt x="836267" y="1997131"/>
                            <a:pt x="363186" y="1908476"/>
                            <a:pt x="0" y="1938992"/>
                          </a:cubicBezTo>
                          <a:cubicBezTo>
                            <a:pt x="-44378" y="1708682"/>
                            <a:pt x="60194" y="1520333"/>
                            <a:pt x="0" y="1415464"/>
                          </a:cubicBezTo>
                          <a:cubicBezTo>
                            <a:pt x="-60194" y="1310595"/>
                            <a:pt x="46538" y="1174940"/>
                            <a:pt x="0" y="988886"/>
                          </a:cubicBezTo>
                          <a:cubicBezTo>
                            <a:pt x="-46538" y="802832"/>
                            <a:pt x="34140" y="632413"/>
                            <a:pt x="0" y="465358"/>
                          </a:cubicBezTo>
                          <a:cubicBezTo>
                            <a:pt x="-34140" y="298303"/>
                            <a:pt x="41982" y="10172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World import demand value (USD thousands) trend : Largely rising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595607F-5B85-3022-3AA2-BA8EE31FA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0" t="9913"/>
            <a:stretch/>
          </p:blipFill>
          <p:spPr>
            <a:xfrm>
              <a:off x="362717" y="1615539"/>
              <a:ext cx="4009117" cy="96180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D276354-F937-8486-CD7F-6292EA4D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717" y="2950257"/>
              <a:ext cx="4009117" cy="87634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47B347-6428-3B6D-1C40-A1A15303E08F}"/>
                </a:ext>
              </a:extLst>
            </p:cNvPr>
            <p:cNvSpPr txBox="1"/>
            <p:nvPr/>
          </p:nvSpPr>
          <p:spPr>
            <a:xfrm>
              <a:off x="81275" y="3987260"/>
              <a:ext cx="4571997" cy="276999"/>
            </a:xfrm>
            <a:prstGeom prst="rect">
              <a:avLst/>
            </a:prstGeom>
            <a:gradFill>
              <a:gsLst>
                <a:gs pos="0">
                  <a:srgbClr val="4CEBB3">
                    <a:lumMod val="98000"/>
                  </a:srgbClr>
                </a:gs>
                <a:gs pos="62000">
                  <a:srgbClr val="4CEBB3">
                    <a:alpha val="14000"/>
                    <a:lumMod val="43000"/>
                    <a:lumOff val="57000"/>
                  </a:srgbClr>
                </a:gs>
                <a:gs pos="18000">
                  <a:srgbClr val="4CEBB3">
                    <a:alpha val="36000"/>
                  </a:srgbClr>
                </a:gs>
                <a:gs pos="100000">
                  <a:srgbClr val="4CEBB3"/>
                </a:gs>
              </a:gsLst>
              <a:lin ang="5400000" scaled="1"/>
            </a:gradFill>
            <a:ln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669243242">
                    <a:custGeom>
                      <a:avLst/>
                      <a:gdLst>
                        <a:gd name="connsiteX0" fmla="*/ 0 w 2987041"/>
                        <a:gd name="connsiteY0" fmla="*/ 0 h 1938992"/>
                        <a:gd name="connsiteX1" fmla="*/ 657149 w 2987041"/>
                        <a:gd name="connsiteY1" fmla="*/ 0 h 1938992"/>
                        <a:gd name="connsiteX2" fmla="*/ 1314298 w 2987041"/>
                        <a:gd name="connsiteY2" fmla="*/ 0 h 1938992"/>
                        <a:gd name="connsiteX3" fmla="*/ 1941577 w 2987041"/>
                        <a:gd name="connsiteY3" fmla="*/ 0 h 1938992"/>
                        <a:gd name="connsiteX4" fmla="*/ 2987041 w 2987041"/>
                        <a:gd name="connsiteY4" fmla="*/ 0 h 1938992"/>
                        <a:gd name="connsiteX5" fmla="*/ 2987041 w 2987041"/>
                        <a:gd name="connsiteY5" fmla="*/ 426578 h 1938992"/>
                        <a:gd name="connsiteX6" fmla="*/ 2987041 w 2987041"/>
                        <a:gd name="connsiteY6" fmla="*/ 950106 h 1938992"/>
                        <a:gd name="connsiteX7" fmla="*/ 2987041 w 2987041"/>
                        <a:gd name="connsiteY7" fmla="*/ 1396074 h 1938992"/>
                        <a:gd name="connsiteX8" fmla="*/ 2987041 w 2987041"/>
                        <a:gd name="connsiteY8" fmla="*/ 1938992 h 1938992"/>
                        <a:gd name="connsiteX9" fmla="*/ 2449374 w 2987041"/>
                        <a:gd name="connsiteY9" fmla="*/ 1938992 h 1938992"/>
                        <a:gd name="connsiteX10" fmla="*/ 1792225 w 2987041"/>
                        <a:gd name="connsiteY10" fmla="*/ 1938992 h 1938992"/>
                        <a:gd name="connsiteX11" fmla="*/ 1284428 w 2987041"/>
                        <a:gd name="connsiteY11" fmla="*/ 1938992 h 1938992"/>
                        <a:gd name="connsiteX12" fmla="*/ 627279 w 2987041"/>
                        <a:gd name="connsiteY12" fmla="*/ 1938992 h 1938992"/>
                        <a:gd name="connsiteX13" fmla="*/ 0 w 2987041"/>
                        <a:gd name="connsiteY13" fmla="*/ 1938992 h 1938992"/>
                        <a:gd name="connsiteX14" fmla="*/ 0 w 2987041"/>
                        <a:gd name="connsiteY14" fmla="*/ 1512414 h 1938992"/>
                        <a:gd name="connsiteX15" fmla="*/ 0 w 2987041"/>
                        <a:gd name="connsiteY15" fmla="*/ 1085836 h 1938992"/>
                        <a:gd name="connsiteX16" fmla="*/ 0 w 2987041"/>
                        <a:gd name="connsiteY16" fmla="*/ 659257 h 1938992"/>
                        <a:gd name="connsiteX17" fmla="*/ 0 w 2987041"/>
                        <a:gd name="connsiteY17" fmla="*/ 0 h 1938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987041" h="1938992" fill="none" extrusionOk="0">
                          <a:moveTo>
                            <a:pt x="0" y="0"/>
                          </a:moveTo>
                          <a:cubicBezTo>
                            <a:pt x="216664" y="-31736"/>
                            <a:pt x="339287" y="68509"/>
                            <a:pt x="657149" y="0"/>
                          </a:cubicBezTo>
                          <a:cubicBezTo>
                            <a:pt x="975011" y="-68509"/>
                            <a:pt x="1129349" y="8808"/>
                            <a:pt x="1314298" y="0"/>
                          </a:cubicBezTo>
                          <a:cubicBezTo>
                            <a:pt x="1499247" y="-8808"/>
                            <a:pt x="1762183" y="47139"/>
                            <a:pt x="1941577" y="0"/>
                          </a:cubicBezTo>
                          <a:cubicBezTo>
                            <a:pt x="2120971" y="-47139"/>
                            <a:pt x="2643808" y="31758"/>
                            <a:pt x="2987041" y="0"/>
                          </a:cubicBezTo>
                          <a:cubicBezTo>
                            <a:pt x="2987904" y="132332"/>
                            <a:pt x="2962096" y="299900"/>
                            <a:pt x="2987041" y="426578"/>
                          </a:cubicBezTo>
                          <a:cubicBezTo>
                            <a:pt x="3011986" y="553256"/>
                            <a:pt x="2925961" y="709345"/>
                            <a:pt x="2987041" y="950106"/>
                          </a:cubicBezTo>
                          <a:cubicBezTo>
                            <a:pt x="3048121" y="1190867"/>
                            <a:pt x="2980499" y="1237254"/>
                            <a:pt x="2987041" y="1396074"/>
                          </a:cubicBezTo>
                          <a:cubicBezTo>
                            <a:pt x="2993583" y="1554894"/>
                            <a:pt x="2973844" y="1691708"/>
                            <a:pt x="2987041" y="1938992"/>
                          </a:cubicBezTo>
                          <a:cubicBezTo>
                            <a:pt x="2743451" y="1957220"/>
                            <a:pt x="2575479" y="1875675"/>
                            <a:pt x="2449374" y="1938992"/>
                          </a:cubicBezTo>
                          <a:cubicBezTo>
                            <a:pt x="2323269" y="2002309"/>
                            <a:pt x="2047617" y="1916754"/>
                            <a:pt x="1792225" y="1938992"/>
                          </a:cubicBezTo>
                          <a:cubicBezTo>
                            <a:pt x="1536833" y="1961230"/>
                            <a:pt x="1443198" y="1893826"/>
                            <a:pt x="1284428" y="1938992"/>
                          </a:cubicBezTo>
                          <a:cubicBezTo>
                            <a:pt x="1125658" y="1984158"/>
                            <a:pt x="856673" y="1917867"/>
                            <a:pt x="627279" y="1938992"/>
                          </a:cubicBezTo>
                          <a:cubicBezTo>
                            <a:pt x="397885" y="1960117"/>
                            <a:pt x="190339" y="1912819"/>
                            <a:pt x="0" y="1938992"/>
                          </a:cubicBezTo>
                          <a:cubicBezTo>
                            <a:pt x="-28179" y="1756431"/>
                            <a:pt x="43081" y="1620139"/>
                            <a:pt x="0" y="1512414"/>
                          </a:cubicBezTo>
                          <a:cubicBezTo>
                            <a:pt x="-43081" y="1404689"/>
                            <a:pt x="48772" y="1260542"/>
                            <a:pt x="0" y="1085836"/>
                          </a:cubicBezTo>
                          <a:cubicBezTo>
                            <a:pt x="-48772" y="911130"/>
                            <a:pt x="20937" y="760075"/>
                            <a:pt x="0" y="659257"/>
                          </a:cubicBezTo>
                          <a:cubicBezTo>
                            <a:pt x="-20937" y="558439"/>
                            <a:pt x="60758" y="222690"/>
                            <a:pt x="0" y="0"/>
                          </a:cubicBezTo>
                          <a:close/>
                        </a:path>
                        <a:path w="2987041" h="1938992" stroke="0" extrusionOk="0">
                          <a:moveTo>
                            <a:pt x="0" y="0"/>
                          </a:moveTo>
                          <a:cubicBezTo>
                            <a:pt x="189730" y="-23765"/>
                            <a:pt x="424500" y="36088"/>
                            <a:pt x="657149" y="0"/>
                          </a:cubicBezTo>
                          <a:cubicBezTo>
                            <a:pt x="889798" y="-36088"/>
                            <a:pt x="937290" y="33319"/>
                            <a:pt x="1194816" y="0"/>
                          </a:cubicBezTo>
                          <a:cubicBezTo>
                            <a:pt x="1452342" y="-33319"/>
                            <a:pt x="1571511" y="37774"/>
                            <a:pt x="1732484" y="0"/>
                          </a:cubicBezTo>
                          <a:cubicBezTo>
                            <a:pt x="1893457" y="-37774"/>
                            <a:pt x="2069050" y="42192"/>
                            <a:pt x="2389633" y="0"/>
                          </a:cubicBezTo>
                          <a:cubicBezTo>
                            <a:pt x="2710216" y="-42192"/>
                            <a:pt x="2758047" y="6035"/>
                            <a:pt x="2987041" y="0"/>
                          </a:cubicBezTo>
                          <a:cubicBezTo>
                            <a:pt x="3027616" y="122791"/>
                            <a:pt x="2952724" y="244280"/>
                            <a:pt x="2987041" y="465358"/>
                          </a:cubicBezTo>
                          <a:cubicBezTo>
                            <a:pt x="3021358" y="686436"/>
                            <a:pt x="2932931" y="739796"/>
                            <a:pt x="2987041" y="930716"/>
                          </a:cubicBezTo>
                          <a:cubicBezTo>
                            <a:pt x="3041151" y="1121636"/>
                            <a:pt x="2941703" y="1205973"/>
                            <a:pt x="2987041" y="1376684"/>
                          </a:cubicBezTo>
                          <a:cubicBezTo>
                            <a:pt x="3032379" y="1547395"/>
                            <a:pt x="2920947" y="1689918"/>
                            <a:pt x="2987041" y="1938992"/>
                          </a:cubicBezTo>
                          <a:cubicBezTo>
                            <a:pt x="2842386" y="1947611"/>
                            <a:pt x="2666180" y="1922825"/>
                            <a:pt x="2389633" y="1938992"/>
                          </a:cubicBezTo>
                          <a:cubicBezTo>
                            <a:pt x="2113086" y="1955159"/>
                            <a:pt x="1992068" y="1905670"/>
                            <a:pt x="1762354" y="1938992"/>
                          </a:cubicBezTo>
                          <a:cubicBezTo>
                            <a:pt x="1532640" y="1972314"/>
                            <a:pt x="1374143" y="1880853"/>
                            <a:pt x="1105205" y="1938992"/>
                          </a:cubicBezTo>
                          <a:cubicBezTo>
                            <a:pt x="836267" y="1997131"/>
                            <a:pt x="363186" y="1908476"/>
                            <a:pt x="0" y="1938992"/>
                          </a:cubicBezTo>
                          <a:cubicBezTo>
                            <a:pt x="-44378" y="1708682"/>
                            <a:pt x="60194" y="1520333"/>
                            <a:pt x="0" y="1415464"/>
                          </a:cubicBezTo>
                          <a:cubicBezTo>
                            <a:pt x="-60194" y="1310595"/>
                            <a:pt x="46538" y="1174940"/>
                            <a:pt x="0" y="988886"/>
                          </a:cubicBezTo>
                          <a:cubicBezTo>
                            <a:pt x="-46538" y="802832"/>
                            <a:pt x="34140" y="632413"/>
                            <a:pt x="0" y="465358"/>
                          </a:cubicBezTo>
                          <a:cubicBezTo>
                            <a:pt x="-34140" y="298303"/>
                            <a:pt x="41982" y="10172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Major L2 players of this code include Turkey, Vietnam, China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5EE4AD-2D66-98EA-AF5A-CF25E7F78994}"/>
              </a:ext>
            </a:extLst>
          </p:cNvPr>
          <p:cNvSpPr txBox="1"/>
          <p:nvPr/>
        </p:nvSpPr>
        <p:spPr>
          <a:xfrm>
            <a:off x="4805269" y="3644439"/>
            <a:ext cx="3602433" cy="707886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For both codes</a:t>
            </a:r>
            <a:r>
              <a:rPr lang="en-US" sz="1400" dirty="0"/>
              <a:t>, </a:t>
            </a:r>
            <a:r>
              <a:rPr lang="en-US" sz="1600" b="1" dirty="0"/>
              <a:t>Iraq</a:t>
            </a:r>
            <a:r>
              <a:rPr lang="en-US" sz="1200" b="1" dirty="0"/>
              <a:t> </a:t>
            </a:r>
            <a:r>
              <a:rPr lang="en-US" sz="1200" dirty="0"/>
              <a:t>is one of the major export destinations of these L2 players. And India </a:t>
            </a:r>
            <a:r>
              <a:rPr lang="en-US" sz="1200" b="1" dirty="0"/>
              <a:t>doesn’t</a:t>
            </a:r>
            <a:r>
              <a:rPr lang="en-US" sz="1200" dirty="0"/>
              <a:t> have an FTA with Iraq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DA565F-D7C2-BD41-80CC-78ECEF9553E8}"/>
              </a:ext>
            </a:extLst>
          </p:cNvPr>
          <p:cNvSpPr/>
          <p:nvPr/>
        </p:nvSpPr>
        <p:spPr>
          <a:xfrm>
            <a:off x="6857998" y="717879"/>
            <a:ext cx="5334002" cy="45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570500 : Carpets and other textile floor coverings, whether or not made up</a:t>
            </a:r>
          </a:p>
          <a:p>
            <a:pPr algn="ctr"/>
            <a:r>
              <a:rPr lang="en-US" sz="1200" b="1" dirty="0"/>
              <a:t>(excluding knotted, woven or tufted)</a:t>
            </a:r>
            <a:endParaRPr lang="en-IN" sz="1200" b="1" dirty="0"/>
          </a:p>
        </p:txBody>
      </p:sp>
      <p:pic>
        <p:nvPicPr>
          <p:cNvPr id="2050" name="Picture 2" descr="Carpet Dyes | Natural Vegetable Rug Dyes Vs Chemical Synthetic">
            <a:extLst>
              <a:ext uri="{FF2B5EF4-FFF2-40B4-BE49-F238E27FC236}">
                <a16:creationId xmlns:a16="http://schemas.microsoft.com/office/drawing/2014/main" id="{BB229EFE-10CB-1024-DB43-6E4BD2C1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60" y="1272017"/>
            <a:ext cx="1689187" cy="2295919"/>
          </a:xfrm>
          <a:prstGeom prst="rect">
            <a:avLst/>
          </a:prstGeom>
          <a:solidFill>
            <a:srgbClr val="021D32">
              <a:alpha val="12000"/>
            </a:srgbClr>
          </a:solidFill>
          <a:ln w="28575">
            <a:solidFill>
              <a:schemeClr val="tx1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A633E93-53AD-D87E-A881-52CE5D330786}"/>
              </a:ext>
            </a:extLst>
          </p:cNvPr>
          <p:cNvSpPr/>
          <p:nvPr/>
        </p:nvSpPr>
        <p:spPr>
          <a:xfrm>
            <a:off x="-1" y="4394257"/>
            <a:ext cx="12192001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a typeface="Microsoft GothicNeo" panose="020B0500000101010101" pitchFamily="34" charset="-127"/>
                <a:cs typeface="Microsoft GothicNeo" panose="020B0500000101010101" pitchFamily="34" charset="-127"/>
              </a:rPr>
              <a:t>Iraq majorly imports 570249 from Turkey and 570500 from China, Turkey. Iraq's lack of FTA with these nations creates an opportunity for India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78E46B-3806-D895-7173-9BD10DF4D9E3}"/>
              </a:ext>
            </a:extLst>
          </p:cNvPr>
          <p:cNvCxnSpPr>
            <a:cxnSpLocks/>
          </p:cNvCxnSpPr>
          <p:nvPr/>
        </p:nvCxnSpPr>
        <p:spPr>
          <a:xfrm>
            <a:off x="6636641" y="762821"/>
            <a:ext cx="0" cy="2805115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Floor covering | Definition, History, Types, Material, &amp; Facts | Britannica">
            <a:extLst>
              <a:ext uri="{FF2B5EF4-FFF2-40B4-BE49-F238E27FC236}">
                <a16:creationId xmlns:a16="http://schemas.microsoft.com/office/drawing/2014/main" id="{24A0689D-5B12-C100-C125-255832AD6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3056" r="4234" b="1395"/>
          <a:stretch/>
        </p:blipFill>
        <p:spPr bwMode="auto">
          <a:xfrm>
            <a:off x="6857107" y="1272017"/>
            <a:ext cx="1596882" cy="229591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F0F4EFD-E5C7-06CD-0933-20568DBE842A}"/>
              </a:ext>
            </a:extLst>
          </p:cNvPr>
          <p:cNvSpPr txBox="1"/>
          <p:nvPr/>
        </p:nvSpPr>
        <p:spPr>
          <a:xfrm>
            <a:off x="8647691" y="1222071"/>
            <a:ext cx="3486174" cy="276999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RCA value 5-year trend (2018-22) : Steep decline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47B7490-711C-AC5B-902C-3E390600D8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080"/>
          <a:stretch/>
        </p:blipFill>
        <p:spPr>
          <a:xfrm>
            <a:off x="8688601" y="1537173"/>
            <a:ext cx="3401836" cy="901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72CC123-3258-730E-7285-916EC43BB278}"/>
              </a:ext>
            </a:extLst>
          </p:cNvPr>
          <p:cNvSpPr txBox="1"/>
          <p:nvPr/>
        </p:nvSpPr>
        <p:spPr>
          <a:xfrm>
            <a:off x="8539409" y="2482977"/>
            <a:ext cx="3586475" cy="261610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World import demand value (USD thousands) trend: Rising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FA930E8-DC8A-7F6C-59B0-1C1F52CCA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8601" y="2791334"/>
            <a:ext cx="3401833" cy="8942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EA08CB9-C202-1360-3E0D-7A37398F5569}"/>
              </a:ext>
            </a:extLst>
          </p:cNvPr>
          <p:cNvSpPr txBox="1"/>
          <p:nvPr/>
        </p:nvSpPr>
        <p:spPr>
          <a:xfrm>
            <a:off x="8539409" y="3892127"/>
            <a:ext cx="3602436" cy="276999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Major L2 players of this code include China, Egypt, USA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E178D2-E7F0-41C6-F034-2050C5955109}"/>
              </a:ext>
            </a:extLst>
          </p:cNvPr>
          <p:cNvCxnSpPr>
            <a:cxnSpLocks/>
          </p:cNvCxnSpPr>
          <p:nvPr/>
        </p:nvCxnSpPr>
        <p:spPr>
          <a:xfrm flipV="1">
            <a:off x="4607280" y="4047393"/>
            <a:ext cx="288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51C1F9C0-580A-F5F7-095F-094BDBA15259}"/>
              </a:ext>
            </a:extLst>
          </p:cNvPr>
          <p:cNvCxnSpPr>
            <a:cxnSpLocks/>
          </p:cNvCxnSpPr>
          <p:nvPr/>
        </p:nvCxnSpPr>
        <p:spPr>
          <a:xfrm flipV="1">
            <a:off x="8309989" y="4058046"/>
            <a:ext cx="288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AF0A7294-81B9-6746-DCDE-80AE6FF49374}"/>
              </a:ext>
            </a:extLst>
          </p:cNvPr>
          <p:cNvSpPr txBox="1"/>
          <p:nvPr/>
        </p:nvSpPr>
        <p:spPr>
          <a:xfrm>
            <a:off x="84316" y="4886972"/>
            <a:ext cx="2915924" cy="461665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570500</a:t>
            </a:r>
            <a:r>
              <a:rPr lang="en-US" sz="1200" dirty="0"/>
              <a:t>: Iraq import demand value trend</a:t>
            </a:r>
          </a:p>
          <a:p>
            <a:pPr algn="ctr"/>
            <a:r>
              <a:rPr lang="en-US" sz="1200" dirty="0"/>
              <a:t> (2018-22): Rising</a:t>
            </a:r>
          </a:p>
        </p:txBody>
      </p:sp>
      <p:pic>
        <p:nvPicPr>
          <p:cNvPr id="2059" name="Picture 2058">
            <a:extLst>
              <a:ext uri="{FF2B5EF4-FFF2-40B4-BE49-F238E27FC236}">
                <a16:creationId xmlns:a16="http://schemas.microsoft.com/office/drawing/2014/main" id="{0262A936-7615-6FF2-6FF0-26824B7CFB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65" y="5396475"/>
            <a:ext cx="2898674" cy="98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60" name="TextBox 2059">
            <a:extLst>
              <a:ext uri="{FF2B5EF4-FFF2-40B4-BE49-F238E27FC236}">
                <a16:creationId xmlns:a16="http://schemas.microsoft.com/office/drawing/2014/main" id="{6F2EFC4E-DE32-8740-1418-677A3FE5EE26}"/>
              </a:ext>
            </a:extLst>
          </p:cNvPr>
          <p:cNvSpPr txBox="1"/>
          <p:nvPr/>
        </p:nvSpPr>
        <p:spPr>
          <a:xfrm>
            <a:off x="3081516" y="4895178"/>
            <a:ext cx="2915924" cy="461665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570249</a:t>
            </a:r>
            <a:r>
              <a:rPr lang="en-US" sz="1200" dirty="0"/>
              <a:t>: Iraq import demand value trend</a:t>
            </a:r>
          </a:p>
          <a:p>
            <a:pPr algn="ctr"/>
            <a:r>
              <a:rPr lang="en-US" sz="1200" dirty="0"/>
              <a:t> (2018-22): Rising</a:t>
            </a:r>
          </a:p>
        </p:txBody>
      </p:sp>
      <p:pic>
        <p:nvPicPr>
          <p:cNvPr id="2062" name="Picture 2061">
            <a:extLst>
              <a:ext uri="{FF2B5EF4-FFF2-40B4-BE49-F238E27FC236}">
                <a16:creationId xmlns:a16="http://schemas.microsoft.com/office/drawing/2014/main" id="{301F034D-3A4E-8FD1-0B2A-34C1ABFA04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1516" y="5406375"/>
            <a:ext cx="2915924" cy="965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63" name="TextBox 2062">
            <a:extLst>
              <a:ext uri="{FF2B5EF4-FFF2-40B4-BE49-F238E27FC236}">
                <a16:creationId xmlns:a16="http://schemas.microsoft.com/office/drawing/2014/main" id="{49F991D8-C192-631A-0094-85D9012B46B0}"/>
              </a:ext>
            </a:extLst>
          </p:cNvPr>
          <p:cNvSpPr txBox="1"/>
          <p:nvPr/>
        </p:nvSpPr>
        <p:spPr>
          <a:xfrm>
            <a:off x="7215530" y="5363600"/>
            <a:ext cx="4899260" cy="1015663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Import RHI of Iraq </a:t>
            </a:r>
            <a:r>
              <a:rPr lang="en-US" sz="1200" dirty="0"/>
              <a:t>for 570249 is </a:t>
            </a:r>
            <a:r>
              <a:rPr lang="en-US" sz="1200" b="1" dirty="0"/>
              <a:t>0.999</a:t>
            </a:r>
            <a:r>
              <a:rPr lang="en-US" sz="1200" dirty="0"/>
              <a:t> and for 570500 is </a:t>
            </a:r>
            <a:r>
              <a:rPr lang="en-US" sz="1200" b="1" dirty="0"/>
              <a:t>0.984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shows </a:t>
            </a:r>
            <a:r>
              <a:rPr lang="en-US" sz="1200" b="1" dirty="0"/>
              <a:t>Iraq’s heavy dependence </a:t>
            </a:r>
            <a:r>
              <a:rPr lang="en-US" sz="1200" dirty="0"/>
              <a:t>on a few countries for its imports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FTA with India will </a:t>
            </a:r>
            <a:r>
              <a:rPr lang="en-US" sz="1200" b="1" dirty="0"/>
              <a:t>provide Iraq scope for diversification</a:t>
            </a:r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C275066D-19DD-13A8-C7BD-F23D73DE6865}"/>
              </a:ext>
            </a:extLst>
          </p:cNvPr>
          <p:cNvSpPr/>
          <p:nvPr/>
        </p:nvSpPr>
        <p:spPr>
          <a:xfrm>
            <a:off x="7409188" y="4927120"/>
            <a:ext cx="4511943" cy="356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With India getting an opportunity to arrest the declining RCAs,  Iraq also stands to benefit from this FTA</a:t>
            </a:r>
            <a:endParaRPr lang="en-IN" sz="1200" b="1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8AFCFA19-DD7A-FC4B-AAE6-01E3A2FF2435}"/>
              </a:ext>
            </a:extLst>
          </p:cNvPr>
          <p:cNvSpPr txBox="1"/>
          <p:nvPr/>
        </p:nvSpPr>
        <p:spPr>
          <a:xfrm>
            <a:off x="6110976" y="4938955"/>
            <a:ext cx="991018" cy="1384995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Rising import demand of Iraq gives India a huge market to tap into </a:t>
            </a: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15F04BD1-3C57-BA77-780D-FA18B2D45F0B}"/>
              </a:ext>
            </a:extLst>
          </p:cNvPr>
          <p:cNvSpPr/>
          <p:nvPr/>
        </p:nvSpPr>
        <p:spPr>
          <a:xfrm>
            <a:off x="18478" y="6466384"/>
            <a:ext cx="12192000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DB1E9FE4-DC3A-222D-28C7-1E8370F256E3}"/>
              </a:ext>
            </a:extLst>
          </p:cNvPr>
          <p:cNvGrpSpPr/>
          <p:nvPr/>
        </p:nvGrpSpPr>
        <p:grpSpPr>
          <a:xfrm>
            <a:off x="78302" y="6523781"/>
            <a:ext cx="12095220" cy="339646"/>
            <a:chOff x="56085" y="6449622"/>
            <a:chExt cx="12095220" cy="339646"/>
          </a:xfrm>
        </p:grpSpPr>
        <p:sp>
          <p:nvSpPr>
            <p:cNvPr id="2069" name="Rounded Rectangle 72">
              <a:extLst>
                <a:ext uri="{FF2B5EF4-FFF2-40B4-BE49-F238E27FC236}">
                  <a16:creationId xmlns:a16="http://schemas.microsoft.com/office/drawing/2014/main" id="{6C161789-6B9C-1DB4-552A-8ED9FBBF0F6D}"/>
                </a:ext>
              </a:extLst>
            </p:cNvPr>
            <p:cNvSpPr/>
            <p:nvPr/>
          </p:nvSpPr>
          <p:spPr>
            <a:xfrm>
              <a:off x="56085" y="6473045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Product selection</a:t>
              </a:r>
            </a:p>
          </p:txBody>
        </p:sp>
        <p:sp>
          <p:nvSpPr>
            <p:cNvPr id="2070" name="Rounded Rectangle 72">
              <a:extLst>
                <a:ext uri="{FF2B5EF4-FFF2-40B4-BE49-F238E27FC236}">
                  <a16:creationId xmlns:a16="http://schemas.microsoft.com/office/drawing/2014/main" id="{891E21AF-BFD0-8B9D-FD4E-E129C07BB55B}"/>
                </a:ext>
              </a:extLst>
            </p:cNvPr>
            <p:cNvSpPr/>
            <p:nvPr/>
          </p:nvSpPr>
          <p:spPr>
            <a:xfrm>
              <a:off x="9978000" y="6449622"/>
              <a:ext cx="2173305" cy="324697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Annexure</a:t>
              </a:r>
            </a:p>
          </p:txBody>
        </p:sp>
        <p:sp>
          <p:nvSpPr>
            <p:cNvPr id="2071" name="Rounded Rectangle 72">
              <a:extLst>
                <a:ext uri="{FF2B5EF4-FFF2-40B4-BE49-F238E27FC236}">
                  <a16:creationId xmlns:a16="http://schemas.microsoft.com/office/drawing/2014/main" id="{803C7D7F-FB1C-C8A1-4883-469008F39ED8}"/>
                </a:ext>
              </a:extLst>
            </p:cNvPr>
            <p:cNvSpPr/>
            <p:nvPr/>
          </p:nvSpPr>
          <p:spPr>
            <a:xfrm>
              <a:off x="7541276" y="6464618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Trade welfare &amp; creation</a:t>
              </a:r>
            </a:p>
          </p:txBody>
        </p:sp>
        <p:sp>
          <p:nvSpPr>
            <p:cNvPr id="2072" name="Rounded Rectangle 72">
              <a:extLst>
                <a:ext uri="{FF2B5EF4-FFF2-40B4-BE49-F238E27FC236}">
                  <a16:creationId xmlns:a16="http://schemas.microsoft.com/office/drawing/2014/main" id="{73F820A2-F292-B191-DBBE-512B16B94E18}"/>
                </a:ext>
              </a:extLst>
            </p:cNvPr>
            <p:cNvSpPr/>
            <p:nvPr/>
          </p:nvSpPr>
          <p:spPr>
            <a:xfrm>
              <a:off x="4994182" y="6467073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Bilateral relations</a:t>
              </a:r>
            </a:p>
          </p:txBody>
        </p:sp>
        <p:sp>
          <p:nvSpPr>
            <p:cNvPr id="2073" name="Rounded Rectangle 72">
              <a:extLst>
                <a:ext uri="{FF2B5EF4-FFF2-40B4-BE49-F238E27FC236}">
                  <a16:creationId xmlns:a16="http://schemas.microsoft.com/office/drawing/2014/main" id="{978302EC-8775-30CF-BDC2-EA0B52B06ADC}"/>
                </a:ext>
              </a:extLst>
            </p:cNvPr>
            <p:cNvSpPr/>
            <p:nvPr/>
          </p:nvSpPr>
          <p:spPr>
            <a:xfrm>
              <a:off x="2539685" y="6464618"/>
              <a:ext cx="2333378" cy="316223"/>
            </a:xfrm>
            <a:prstGeom prst="roundRect">
              <a:avLst>
                <a:gd name="adj" fmla="val 5381"/>
              </a:avLst>
            </a:prstGeom>
            <a:solidFill>
              <a:srgbClr val="4CEBB3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Country selection</a:t>
              </a:r>
            </a:p>
          </p:txBody>
        </p: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596D499-15BA-8A07-F858-5A5FE3272E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470486"/>
              </p:ext>
            </p:extLst>
          </p:nvPr>
        </p:nvGraphicFramePr>
        <p:xfrm>
          <a:off x="11317285" y="5922397"/>
          <a:ext cx="699781" cy="613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1" imgW="834480" imgH="732240" progId="Excel.Sheet.12">
                  <p:embed/>
                </p:oleObj>
              </mc:Choice>
              <mc:Fallback>
                <p:oleObj name="Worksheet" showAsIcon="1" r:id="rId11" imgW="834480" imgH="732240" progId="Excel.Sheet.12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6210D9A9-740A-7A38-977B-1963A20C71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17285" y="5922397"/>
                        <a:ext cx="699781" cy="613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917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1661DC-88B5-BBC6-F0C8-C87DEDB8C7C5}"/>
              </a:ext>
            </a:extLst>
          </p:cNvPr>
          <p:cNvSpPr/>
          <p:nvPr/>
        </p:nvSpPr>
        <p:spPr>
          <a:xfrm>
            <a:off x="0" y="0"/>
            <a:ext cx="12191999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Cordial bilateral relationship between India and Iraq  traces back decades across trade, politics, business, and technology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12F7E0-3E72-3E44-5503-4C42AEA6C4E4}"/>
              </a:ext>
            </a:extLst>
          </p:cNvPr>
          <p:cNvSpPr/>
          <p:nvPr/>
        </p:nvSpPr>
        <p:spPr>
          <a:xfrm>
            <a:off x="0" y="6510732"/>
            <a:ext cx="12192000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66FBC9-E6C8-75B4-ADB1-A5C2930B6EDB}"/>
              </a:ext>
            </a:extLst>
          </p:cNvPr>
          <p:cNvSpPr/>
          <p:nvPr/>
        </p:nvSpPr>
        <p:spPr>
          <a:xfrm>
            <a:off x="81284" y="486237"/>
            <a:ext cx="4571998" cy="449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 Merchandise Trade analysis between India and Iraq </a:t>
            </a:r>
            <a:endParaRPr lang="en-IN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0734E-C7E6-2A2F-004B-A2CF3B28CC3D}"/>
              </a:ext>
            </a:extLst>
          </p:cNvPr>
          <p:cNvSpPr txBox="1"/>
          <p:nvPr/>
        </p:nvSpPr>
        <p:spPr>
          <a:xfrm>
            <a:off x="81281" y="967186"/>
            <a:ext cx="4571997" cy="2492990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</a:t>
            </a:r>
            <a:r>
              <a:rPr lang="en-US" sz="1200" b="1" dirty="0"/>
              <a:t>invasion of Iraq </a:t>
            </a:r>
            <a:r>
              <a:rPr lang="en-US" sz="1200" dirty="0"/>
              <a:t>did slow the goods trade, but it revived post 2010 mainly due to crude oil imports</a:t>
            </a:r>
          </a:p>
          <a:p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 The value of the trade in FY23 has reached close to </a:t>
            </a:r>
            <a:r>
              <a:rPr lang="en-US" sz="1200" b="1" dirty="0"/>
              <a:t>$37 billion </a:t>
            </a:r>
            <a:r>
              <a:rPr lang="en-US" sz="1200" dirty="0"/>
              <a:t>which encompasses </a:t>
            </a:r>
            <a:r>
              <a:rPr lang="en-US" sz="1200" b="1" dirty="0"/>
              <a:t>3.32%</a:t>
            </a:r>
            <a:r>
              <a:rPr lang="en-US" sz="1200" dirty="0"/>
              <a:t> of India’s total merchandise trade.</a:t>
            </a:r>
          </a:p>
          <a:p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one worry here is that </a:t>
            </a:r>
            <a:r>
              <a:rPr lang="en-US" sz="1200" b="1" dirty="0"/>
              <a:t>the surplus here in favor of Iraq </a:t>
            </a:r>
            <a:r>
              <a:rPr lang="en-US" sz="1200" dirty="0"/>
              <a:t>is around </a:t>
            </a:r>
            <a:r>
              <a:rPr lang="en-US" sz="1200" b="1" dirty="0"/>
              <a:t>$32 billion</a:t>
            </a:r>
            <a:r>
              <a:rPr lang="en-US" sz="1200" dirty="0"/>
              <a:t>(due to crude)</a:t>
            </a:r>
            <a:r>
              <a:rPr lang="en-US" sz="1200" b="1" dirty="0"/>
              <a:t> </a:t>
            </a:r>
            <a:r>
              <a:rPr lang="en-US" sz="1200" dirty="0"/>
              <a:t>and it is here that we identify </a:t>
            </a:r>
            <a:r>
              <a:rPr lang="en-US" sz="1200" b="1" dirty="0"/>
              <a:t>potential to bridge the gap.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b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Even though </a:t>
            </a:r>
            <a:r>
              <a:rPr lang="en-US" sz="1200" b="1" dirty="0"/>
              <a:t>Russia</a:t>
            </a:r>
            <a:r>
              <a:rPr lang="en-US" sz="1200" dirty="0"/>
              <a:t> has surpassed Iraq as our largest crude supplier, imports from Iraq still account for close to 1 million bpd (</a:t>
            </a:r>
            <a:r>
              <a:rPr lang="en-US" sz="1200" b="1" dirty="0"/>
              <a:t>22% </a:t>
            </a:r>
            <a:r>
              <a:rPr lang="en-US" sz="1200" dirty="0"/>
              <a:t>of our import requirements)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EE82DD-5334-8DC7-AB9C-9A4D4841B13B}"/>
              </a:ext>
            </a:extLst>
          </p:cNvPr>
          <p:cNvSpPr/>
          <p:nvPr/>
        </p:nvSpPr>
        <p:spPr>
          <a:xfrm>
            <a:off x="4754880" y="499002"/>
            <a:ext cx="4571998" cy="45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/>
              <a:t>Political Relations and Inter-governmental coordination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768D6-ECC4-6B66-9AE3-A26BF49A2302}"/>
              </a:ext>
            </a:extLst>
          </p:cNvPr>
          <p:cNvSpPr txBox="1"/>
          <p:nvPr/>
        </p:nvSpPr>
        <p:spPr>
          <a:xfrm>
            <a:off x="4754879" y="975996"/>
            <a:ext cx="4571997" cy="1569660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Since the war in 2003, India has been supporting </a:t>
            </a:r>
            <a:r>
              <a:rPr lang="en-US" sz="1200" b="1" dirty="0"/>
              <a:t>free, democratic</a:t>
            </a:r>
            <a:r>
              <a:rPr lang="en-US" sz="1200" dirty="0"/>
              <a:t>, pluralistic, united and federal Iraq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Responding to the urgent needs of post war reconstruction, India committed </a:t>
            </a:r>
            <a:r>
              <a:rPr lang="en-US" sz="1200" b="1" dirty="0"/>
              <a:t>$20 Million </a:t>
            </a:r>
            <a:r>
              <a:rPr lang="en-US" sz="1200" dirty="0"/>
              <a:t>in 2003 on UN secretary General’s request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Iraq has proposed to set up an Iraqi Friendship group in Indian Parliament </a:t>
            </a:r>
            <a:r>
              <a:rPr lang="en-US" sz="1200" b="1" dirty="0"/>
              <a:t>to enhance cooperation </a:t>
            </a:r>
            <a:r>
              <a:rPr lang="en-US" sz="1200" dirty="0"/>
              <a:t>and exchange experiences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DF58-B369-FD39-9004-F47D0F92AEBF}"/>
              </a:ext>
            </a:extLst>
          </p:cNvPr>
          <p:cNvSpPr/>
          <p:nvPr/>
        </p:nvSpPr>
        <p:spPr>
          <a:xfrm>
            <a:off x="4754879" y="3995440"/>
            <a:ext cx="4571997" cy="449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People to People Contacts and Cultural influences</a:t>
            </a:r>
            <a:endParaRPr lang="en-IN" sz="1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761BE-C5F8-7786-3BA9-F4E63024F8FC}"/>
              </a:ext>
            </a:extLst>
          </p:cNvPr>
          <p:cNvSpPr txBox="1"/>
          <p:nvPr/>
        </p:nvSpPr>
        <p:spPr>
          <a:xfrm>
            <a:off x="4754879" y="4473762"/>
            <a:ext cx="4571997" cy="1938992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Around </a:t>
            </a:r>
            <a:r>
              <a:rPr lang="en-US" sz="1200" b="1" dirty="0"/>
              <a:t>40000 Indians </a:t>
            </a:r>
            <a:r>
              <a:rPr lang="en-US" sz="1200" dirty="0"/>
              <a:t>undertake  pilgrimages to the holy towns of </a:t>
            </a:r>
            <a:r>
              <a:rPr lang="en-US" sz="1200" b="1" dirty="0"/>
              <a:t>Karbala, Najaf </a:t>
            </a:r>
            <a:r>
              <a:rPr lang="en-US" sz="1200" dirty="0"/>
              <a:t>and Baghdad every year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Before the 1991 Gulf war there were more than 80000 Indians in Iraq and even though it has reduced in recent times, the number is still close to </a:t>
            </a:r>
            <a:r>
              <a:rPr lang="en-US" sz="1200" b="1" dirty="0"/>
              <a:t>20000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b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0" i="0" dirty="0">
                <a:effectLst/>
              </a:rPr>
              <a:t>Iraqi philosophers and </a:t>
            </a:r>
            <a:r>
              <a:rPr lang="en-IN" sz="1200" dirty="0"/>
              <a:t>S</a:t>
            </a:r>
            <a:r>
              <a:rPr lang="en-IN" sz="1200" b="0" i="0" dirty="0">
                <a:effectLst/>
              </a:rPr>
              <a:t>ufi saints like Khwaja Hasan al </a:t>
            </a:r>
            <a:r>
              <a:rPr lang="en-IN" sz="1200" b="0" i="0" dirty="0" err="1">
                <a:effectLst/>
              </a:rPr>
              <a:t>Basri</a:t>
            </a:r>
            <a:r>
              <a:rPr lang="en-IN" sz="1200" b="0" i="0" dirty="0">
                <a:effectLst/>
              </a:rPr>
              <a:t>, Junaid Al Baghdadi and </a:t>
            </a:r>
            <a:r>
              <a:rPr lang="en-IN" sz="1200" b="1" i="0" dirty="0">
                <a:effectLst/>
              </a:rPr>
              <a:t>Sheikh </a:t>
            </a:r>
            <a:r>
              <a:rPr lang="en-IN" sz="1200" b="1" i="0" dirty="0" err="1">
                <a:effectLst/>
              </a:rPr>
              <a:t>Behlul</a:t>
            </a:r>
            <a:r>
              <a:rPr lang="en-IN" sz="1200" b="1" i="0" dirty="0">
                <a:effectLst/>
              </a:rPr>
              <a:t> </a:t>
            </a:r>
            <a:r>
              <a:rPr lang="en-IN" sz="1200" b="0" i="0" dirty="0">
                <a:effectLst/>
              </a:rPr>
              <a:t>have influenced spiritual movements in India as even Guru Nanak travelled to Iraq to meet </a:t>
            </a:r>
            <a:r>
              <a:rPr lang="en-IN" sz="1200" b="0" i="0" dirty="0" err="1">
                <a:effectLst/>
              </a:rPr>
              <a:t>Behlul</a:t>
            </a:r>
            <a:endParaRPr lang="en-IN" sz="1200" b="0" i="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DE52B2-4B5A-FF1B-2450-9F2C862CDA07}"/>
              </a:ext>
            </a:extLst>
          </p:cNvPr>
          <p:cNvSpPr/>
          <p:nvPr/>
        </p:nvSpPr>
        <p:spPr>
          <a:xfrm>
            <a:off x="4754878" y="2638768"/>
            <a:ext cx="4571998" cy="1263559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IN" sz="1200" b="1" dirty="0">
              <a:solidFill>
                <a:sysClr val="windowText" lastClr="00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1" dirty="0">
                <a:solidFill>
                  <a:sysClr val="windowText" lastClr="000000"/>
                </a:solidFill>
              </a:rPr>
              <a:t>India and Iraq did sign a Friendship treaty in 1952 which has been the bedrock of their relationship over the years </a:t>
            </a:r>
          </a:p>
          <a:p>
            <a:endParaRPr lang="en-IN" sz="1200" b="1" dirty="0">
              <a:solidFill>
                <a:sysClr val="windowText" lastClr="00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200" b="1" dirty="0">
                <a:solidFill>
                  <a:sysClr val="windowText" lastClr="000000"/>
                </a:solidFill>
              </a:rPr>
              <a:t>Iraq unveiled a special postage stamp in 2022 to celebrate 70 years of this treaty and 75 years of Indian Independence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IN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8AF3F8-D4DE-39CB-66A6-584F3FEBC953}"/>
              </a:ext>
            </a:extLst>
          </p:cNvPr>
          <p:cNvSpPr/>
          <p:nvPr/>
        </p:nvSpPr>
        <p:spPr>
          <a:xfrm>
            <a:off x="9428479" y="486237"/>
            <a:ext cx="2682240" cy="4446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Business Interests </a:t>
            </a:r>
            <a:r>
              <a:rPr lang="en-IN" sz="1400" b="1"/>
              <a:t>and  Tourism</a:t>
            </a:r>
            <a:endParaRPr lang="en-IN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2A551-0272-8A4F-3D8D-3CF49BF3FA66}"/>
              </a:ext>
            </a:extLst>
          </p:cNvPr>
          <p:cNvSpPr txBox="1"/>
          <p:nvPr/>
        </p:nvSpPr>
        <p:spPr>
          <a:xfrm>
            <a:off x="9428479" y="967186"/>
            <a:ext cx="2682240" cy="2492990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bonhomie has resulted into India becoming one of the most </a:t>
            </a:r>
            <a:r>
              <a:rPr lang="en-US" sz="1200" b="1" dirty="0"/>
              <a:t>preferred destinations</a:t>
            </a:r>
            <a:r>
              <a:rPr lang="en-US" sz="1200" dirty="0"/>
              <a:t> for </a:t>
            </a:r>
            <a:r>
              <a:rPr lang="en-US" sz="1200" b="1" dirty="0"/>
              <a:t>Iraqis</a:t>
            </a:r>
            <a:r>
              <a:rPr lang="en-US" sz="1200" dirty="0"/>
              <a:t> seeking quality </a:t>
            </a:r>
            <a:r>
              <a:rPr lang="en-US" sz="1200" b="1" dirty="0"/>
              <a:t>medical treatment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In 2022, about </a:t>
            </a:r>
            <a:r>
              <a:rPr lang="en-US" sz="1200" b="1" dirty="0"/>
              <a:t>33000</a:t>
            </a:r>
            <a:r>
              <a:rPr lang="en-US" sz="1200" dirty="0"/>
              <a:t> medical visas were issued to Iraqi citizens for treatments in India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Iraq’s pharmaceutical companies have participated in various </a:t>
            </a:r>
            <a:r>
              <a:rPr lang="en-US" sz="1200" b="1" dirty="0"/>
              <a:t>trade promotion </a:t>
            </a:r>
            <a:r>
              <a:rPr lang="en-US" sz="1200" dirty="0"/>
              <a:t>events in India</a:t>
            </a:r>
          </a:p>
          <a:p>
            <a:endParaRPr lang="en-US" sz="1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DF238A-4494-3648-6F26-7BEB048FCE69}"/>
              </a:ext>
            </a:extLst>
          </p:cNvPr>
          <p:cNvGrpSpPr/>
          <p:nvPr/>
        </p:nvGrpSpPr>
        <p:grpSpPr>
          <a:xfrm>
            <a:off x="42925" y="6553924"/>
            <a:ext cx="12106148" cy="339850"/>
            <a:chOff x="45157" y="6449622"/>
            <a:chExt cx="12106148" cy="339850"/>
          </a:xfrm>
        </p:grpSpPr>
        <p:sp>
          <p:nvSpPr>
            <p:cNvPr id="14" name="Rounded Rectangle 72">
              <a:extLst>
                <a:ext uri="{FF2B5EF4-FFF2-40B4-BE49-F238E27FC236}">
                  <a16:creationId xmlns:a16="http://schemas.microsoft.com/office/drawing/2014/main" id="{99AB7599-8B42-4D9C-E6DD-A7B9D34A5A26}"/>
                </a:ext>
              </a:extLst>
            </p:cNvPr>
            <p:cNvSpPr/>
            <p:nvPr/>
          </p:nvSpPr>
          <p:spPr>
            <a:xfrm>
              <a:off x="45157" y="6473249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Product selection</a:t>
              </a:r>
            </a:p>
          </p:txBody>
        </p:sp>
        <p:sp>
          <p:nvSpPr>
            <p:cNvPr id="16" name="Rounded Rectangle 72">
              <a:extLst>
                <a:ext uri="{FF2B5EF4-FFF2-40B4-BE49-F238E27FC236}">
                  <a16:creationId xmlns:a16="http://schemas.microsoft.com/office/drawing/2014/main" id="{89CAECEB-2690-3678-DE6D-36C666A4AFAE}"/>
                </a:ext>
              </a:extLst>
            </p:cNvPr>
            <p:cNvSpPr/>
            <p:nvPr/>
          </p:nvSpPr>
          <p:spPr>
            <a:xfrm>
              <a:off x="9978000" y="6449622"/>
              <a:ext cx="2173305" cy="324697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Annexure</a:t>
              </a:r>
            </a:p>
          </p:txBody>
        </p:sp>
        <p:sp>
          <p:nvSpPr>
            <p:cNvPr id="18" name="Rounded Rectangle 72">
              <a:extLst>
                <a:ext uri="{FF2B5EF4-FFF2-40B4-BE49-F238E27FC236}">
                  <a16:creationId xmlns:a16="http://schemas.microsoft.com/office/drawing/2014/main" id="{34BA6F86-3F8B-92B6-E78C-06CF332A16ED}"/>
                </a:ext>
              </a:extLst>
            </p:cNvPr>
            <p:cNvSpPr/>
            <p:nvPr/>
          </p:nvSpPr>
          <p:spPr>
            <a:xfrm>
              <a:off x="7541276" y="6464618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Trade creation &amp; welfare</a:t>
              </a:r>
            </a:p>
          </p:txBody>
        </p:sp>
        <p:sp>
          <p:nvSpPr>
            <p:cNvPr id="19" name="Rounded Rectangle 72">
              <a:extLst>
                <a:ext uri="{FF2B5EF4-FFF2-40B4-BE49-F238E27FC236}">
                  <a16:creationId xmlns:a16="http://schemas.microsoft.com/office/drawing/2014/main" id="{FA2725E0-2257-3513-F100-615C966435BE}"/>
                </a:ext>
              </a:extLst>
            </p:cNvPr>
            <p:cNvSpPr/>
            <p:nvPr/>
          </p:nvSpPr>
          <p:spPr>
            <a:xfrm>
              <a:off x="4994182" y="6467073"/>
              <a:ext cx="2333378" cy="316223"/>
            </a:xfrm>
            <a:prstGeom prst="roundRect">
              <a:avLst>
                <a:gd name="adj" fmla="val 5381"/>
              </a:avLst>
            </a:prstGeom>
            <a:solidFill>
              <a:srgbClr val="4CEBB3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Bilateral relations</a:t>
              </a:r>
            </a:p>
          </p:txBody>
        </p:sp>
        <p:sp>
          <p:nvSpPr>
            <p:cNvPr id="20" name="Rounded Rectangle 72">
              <a:extLst>
                <a:ext uri="{FF2B5EF4-FFF2-40B4-BE49-F238E27FC236}">
                  <a16:creationId xmlns:a16="http://schemas.microsoft.com/office/drawing/2014/main" id="{ACBC96E1-17B0-A134-B4A0-9C6E1146C65F}"/>
                </a:ext>
              </a:extLst>
            </p:cNvPr>
            <p:cNvSpPr/>
            <p:nvPr/>
          </p:nvSpPr>
          <p:spPr>
            <a:xfrm>
              <a:off x="2519669" y="6473249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Country selection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5E77CC1-7F39-3CA0-4B0A-38122B245178}"/>
              </a:ext>
            </a:extLst>
          </p:cNvPr>
          <p:cNvSpPr/>
          <p:nvPr/>
        </p:nvSpPr>
        <p:spPr>
          <a:xfrm>
            <a:off x="9428476" y="3568236"/>
            <a:ext cx="2682240" cy="4446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Capacity Building and Tech Transfer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CFED2A-8B02-99A3-38C4-F57D9B2D56F2}"/>
              </a:ext>
            </a:extLst>
          </p:cNvPr>
          <p:cNvSpPr txBox="1"/>
          <p:nvPr/>
        </p:nvSpPr>
        <p:spPr>
          <a:xfrm>
            <a:off x="9428476" y="4052368"/>
            <a:ext cx="2682240" cy="2308324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</a:rPr>
              <a:t>India has annually been aiding Iraq under the Indian Technical and Economic Cooperation </a:t>
            </a:r>
            <a:r>
              <a:rPr lang="en-US" sz="1200" b="1" i="0" dirty="0">
                <a:effectLst/>
              </a:rPr>
              <a:t>(ITEC) </a:t>
            </a:r>
            <a:r>
              <a:rPr lang="en-US" sz="1200" b="0" i="0" dirty="0" err="1">
                <a:effectLst/>
              </a:rPr>
              <a:t>programme</a:t>
            </a:r>
            <a:r>
              <a:rPr lang="en-US" sz="1200" b="0" i="0" dirty="0">
                <a:effectLst/>
              </a:rPr>
              <a:t> to train officials of the Government of Iraq.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</a:t>
            </a:r>
            <a:r>
              <a:rPr lang="en-US" sz="1200" b="1" dirty="0"/>
              <a:t>Indian Oil Corporation Limited (IOC) </a:t>
            </a:r>
            <a:r>
              <a:rPr lang="en-US" sz="1200" dirty="0"/>
              <a:t>has provided training in India to the Iraqi oil officials in various subjects related to </a:t>
            </a:r>
            <a:r>
              <a:rPr lang="en-US" sz="1200" b="1" dirty="0"/>
              <a:t>downstream oil </a:t>
            </a:r>
            <a:r>
              <a:rPr lang="en-US" sz="1200" dirty="0"/>
              <a:t>sector</a:t>
            </a:r>
            <a:endParaRPr lang="en-US" sz="1200" b="0" i="0" dirty="0">
              <a:effectLst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B95A07-A594-E0C0-8727-253AC645583C}"/>
              </a:ext>
            </a:extLst>
          </p:cNvPr>
          <p:cNvSpPr txBox="1"/>
          <p:nvPr/>
        </p:nvSpPr>
        <p:spPr>
          <a:xfrm>
            <a:off x="81282" y="3547345"/>
            <a:ext cx="4571994" cy="2858226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24" name="Chart 23">
                <a:extLst>
                  <a:ext uri="{FF2B5EF4-FFF2-40B4-BE49-F238E27FC236}">
                    <a16:creationId xmlns:a16="http://schemas.microsoft.com/office/drawing/2014/main" id="{9F4D6541-CCCB-DA95-B959-9D5BF89E7B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740011"/>
                  </p:ext>
                </p:extLst>
              </p:nvPr>
            </p:nvGraphicFramePr>
            <p:xfrm>
              <a:off x="132078" y="3582404"/>
              <a:ext cx="4378962" cy="265583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4" name="Chart 23">
                <a:extLst>
                  <a:ext uri="{FF2B5EF4-FFF2-40B4-BE49-F238E27FC236}">
                    <a16:creationId xmlns:a16="http://schemas.microsoft.com/office/drawing/2014/main" id="{9F4D6541-CCCB-DA95-B959-9D5BF89E7B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078" y="3582404"/>
                <a:ext cx="4378962" cy="265583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1A17F7B-20FE-88A1-E956-63FEEA8F2B52}"/>
              </a:ext>
            </a:extLst>
          </p:cNvPr>
          <p:cNvSpPr txBox="1"/>
          <p:nvPr/>
        </p:nvSpPr>
        <p:spPr>
          <a:xfrm>
            <a:off x="3557596" y="3627356"/>
            <a:ext cx="1197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(In US$ million)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295685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F4714F-2645-E0EE-83DC-7DBF7277A08F}"/>
              </a:ext>
            </a:extLst>
          </p:cNvPr>
          <p:cNvSpPr/>
          <p:nvPr/>
        </p:nvSpPr>
        <p:spPr>
          <a:xfrm>
            <a:off x="0" y="-42312"/>
            <a:ext cx="12192000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Courtesy the FTA between India and Iraq, there will be trade creation and net welfare gains of Iraq due to India’s exports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6FF4B-DFC2-2E9E-1264-AD871F34957D}"/>
              </a:ext>
            </a:extLst>
          </p:cNvPr>
          <p:cNvSpPr txBox="1"/>
          <p:nvPr/>
        </p:nvSpPr>
        <p:spPr>
          <a:xfrm>
            <a:off x="60106" y="450248"/>
            <a:ext cx="12009119" cy="276999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Trade creation refers to the economic benefits that arise when countries eliminate tariffs and other barriers for the movement of goods and services across borders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1DD51F-07B2-8FBF-A71B-D0E989D277BC}"/>
              </a:ext>
            </a:extLst>
          </p:cNvPr>
          <p:cNvCxnSpPr/>
          <p:nvPr/>
        </p:nvCxnSpPr>
        <p:spPr>
          <a:xfrm>
            <a:off x="2709384" y="4154718"/>
            <a:ext cx="61366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317F22-0AAB-E9EB-D9D7-254BB8AEAF2A}"/>
              </a:ext>
            </a:extLst>
          </p:cNvPr>
          <p:cNvCxnSpPr/>
          <p:nvPr/>
        </p:nvCxnSpPr>
        <p:spPr>
          <a:xfrm>
            <a:off x="3380579" y="3620673"/>
            <a:ext cx="0" cy="12903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3322CBF-169B-0E78-A561-85CF0EC988C1}"/>
              </a:ext>
            </a:extLst>
          </p:cNvPr>
          <p:cNvGrpSpPr/>
          <p:nvPr/>
        </p:nvGrpSpPr>
        <p:grpSpPr>
          <a:xfrm>
            <a:off x="2000066" y="932168"/>
            <a:ext cx="7908317" cy="4303641"/>
            <a:chOff x="1738606" y="1006380"/>
            <a:chExt cx="7908317" cy="43036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E69FB1-CF10-FF9E-B582-432764ED4311}"/>
                </a:ext>
              </a:extLst>
            </p:cNvPr>
            <p:cNvCxnSpPr>
              <a:cxnSpLocks/>
            </p:cNvCxnSpPr>
            <p:nvPr/>
          </p:nvCxnSpPr>
          <p:spPr>
            <a:xfrm>
              <a:off x="2458720" y="1097280"/>
              <a:ext cx="0" cy="389128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594006-4CAF-4129-D06A-C645EE28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458720" y="4968240"/>
              <a:ext cx="6228080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4EC0DF7-C317-F58B-A1EA-5E00080490BE}"/>
                </a:ext>
              </a:extLst>
            </p:cNvPr>
            <p:cNvCxnSpPr>
              <a:cxnSpLocks/>
            </p:cNvCxnSpPr>
            <p:nvPr/>
          </p:nvCxnSpPr>
          <p:spPr>
            <a:xfrm>
              <a:off x="2458720" y="1557383"/>
              <a:ext cx="5862320" cy="311321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1CF96D-D24A-D672-3622-E643C768A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8720" y="1557383"/>
              <a:ext cx="5730240" cy="303273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AA775C-DDC5-7F90-339B-CB5ACA9DCD31}"/>
                </a:ext>
              </a:extLst>
            </p:cNvPr>
            <p:cNvCxnSpPr/>
            <p:nvPr/>
          </p:nvCxnSpPr>
          <p:spPr>
            <a:xfrm>
              <a:off x="2458720" y="3677920"/>
              <a:ext cx="613664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C5465C-8EBE-34FF-26F3-54A5F1D8A5CE}"/>
                </a:ext>
              </a:extLst>
            </p:cNvPr>
            <p:cNvSpPr txBox="1"/>
            <p:nvPr/>
          </p:nvSpPr>
          <p:spPr>
            <a:xfrm>
              <a:off x="8097520" y="1576244"/>
              <a:ext cx="11379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Domestic Supply of Iraq</a:t>
              </a:r>
              <a:endParaRPr lang="en-IN" sz="12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14260D-C317-344D-986C-D652226229D8}"/>
                </a:ext>
              </a:extLst>
            </p:cNvPr>
            <p:cNvSpPr txBox="1"/>
            <p:nvPr/>
          </p:nvSpPr>
          <p:spPr>
            <a:xfrm>
              <a:off x="7482841" y="3019617"/>
              <a:ext cx="1544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(Supply from India) </a:t>
              </a:r>
            </a:p>
            <a:p>
              <a:pPr algn="ctr"/>
              <a:r>
                <a:rPr lang="en-US" sz="1200" b="1" dirty="0"/>
                <a:t>+</a:t>
              </a:r>
            </a:p>
            <a:p>
              <a:pPr algn="ctr"/>
              <a:r>
                <a:rPr lang="en-US" sz="1200" b="1" dirty="0"/>
                <a:t> (Tariff)</a:t>
              </a:r>
              <a:endParaRPr lang="en-IN" sz="12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2E81F6-85F1-B00C-5506-09702BF2DAE3}"/>
                </a:ext>
              </a:extLst>
            </p:cNvPr>
            <p:cNvSpPr txBox="1"/>
            <p:nvPr/>
          </p:nvSpPr>
          <p:spPr>
            <a:xfrm>
              <a:off x="7428232" y="3885707"/>
              <a:ext cx="1544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(Supply from India) </a:t>
              </a:r>
              <a:endParaRPr lang="en-IN" sz="1200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C6ACEC-11DA-A965-5D17-EE936C61B4CD}"/>
                </a:ext>
              </a:extLst>
            </p:cNvPr>
            <p:cNvSpPr txBox="1"/>
            <p:nvPr/>
          </p:nvSpPr>
          <p:spPr>
            <a:xfrm>
              <a:off x="1738606" y="2956411"/>
              <a:ext cx="8013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    $400 + 6%($400)</a:t>
              </a:r>
            </a:p>
            <a:p>
              <a:r>
                <a:rPr lang="en-US" sz="1200" b="1"/>
                <a:t>        =</a:t>
              </a:r>
            </a:p>
            <a:p>
              <a:r>
                <a:rPr lang="en-US" sz="1200" b="1"/>
                <a:t>      $424</a:t>
              </a:r>
              <a:endParaRPr lang="en-IN" sz="1200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1A5317-24E4-8F9F-8317-FBAC3F04E56D}"/>
                </a:ext>
              </a:extLst>
            </p:cNvPr>
            <p:cNvSpPr txBox="1"/>
            <p:nvPr/>
          </p:nvSpPr>
          <p:spPr>
            <a:xfrm>
              <a:off x="1986281" y="4056354"/>
              <a:ext cx="2001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$400</a:t>
              </a:r>
              <a:endParaRPr lang="en-IN" sz="1200" b="1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B8B45A-E75A-B5FB-FBBE-DCE90605C8D8}"/>
                </a:ext>
              </a:extLst>
            </p:cNvPr>
            <p:cNvCxnSpPr/>
            <p:nvPr/>
          </p:nvCxnSpPr>
          <p:spPr>
            <a:xfrm>
              <a:off x="4216400" y="3677920"/>
              <a:ext cx="0" cy="129032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BF1519E-963C-4CAD-9260-A220FA410573}"/>
                </a:ext>
              </a:extLst>
            </p:cNvPr>
            <p:cNvCxnSpPr/>
            <p:nvPr/>
          </p:nvCxnSpPr>
          <p:spPr>
            <a:xfrm>
              <a:off x="6482080" y="3677920"/>
              <a:ext cx="0" cy="129032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03BA6B-1AD1-55DD-536B-CCB228F7110D}"/>
                </a:ext>
              </a:extLst>
            </p:cNvPr>
            <p:cNvCxnSpPr>
              <a:cxnSpLocks/>
            </p:cNvCxnSpPr>
            <p:nvPr/>
          </p:nvCxnSpPr>
          <p:spPr>
            <a:xfrm>
              <a:off x="7457440" y="4216400"/>
              <a:ext cx="0" cy="75184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186421-FBA9-17AD-67EB-8F0A530BE3CB}"/>
                </a:ext>
              </a:extLst>
            </p:cNvPr>
            <p:cNvSpPr txBox="1"/>
            <p:nvPr/>
          </p:nvSpPr>
          <p:spPr>
            <a:xfrm>
              <a:off x="1795579" y="1006380"/>
              <a:ext cx="904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Price ($)</a:t>
              </a:r>
              <a:endParaRPr lang="en-IN" sz="12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F5E828-DBF0-0963-18C7-EE68556BB880}"/>
                </a:ext>
              </a:extLst>
            </p:cNvPr>
            <p:cNvSpPr txBox="1"/>
            <p:nvPr/>
          </p:nvSpPr>
          <p:spPr>
            <a:xfrm>
              <a:off x="8102605" y="4968240"/>
              <a:ext cx="1544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Quantity (units)</a:t>
              </a:r>
              <a:endParaRPr lang="en-IN" sz="1200" b="1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182EC5-2720-54E5-02B7-CB0866ED3E12}"/>
                </a:ext>
              </a:extLst>
            </p:cNvPr>
            <p:cNvSpPr txBox="1"/>
            <p:nvPr/>
          </p:nvSpPr>
          <p:spPr>
            <a:xfrm>
              <a:off x="2890519" y="5033022"/>
              <a:ext cx="721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5</a:t>
              </a:r>
              <a:endParaRPr lang="en-IN" sz="12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6D2C8C-A7D5-7308-1AF4-664F0A1037BF}"/>
                </a:ext>
              </a:extLst>
            </p:cNvPr>
            <p:cNvSpPr txBox="1"/>
            <p:nvPr/>
          </p:nvSpPr>
          <p:spPr>
            <a:xfrm>
              <a:off x="3931919" y="5033022"/>
              <a:ext cx="721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10</a:t>
              </a:r>
              <a:endParaRPr lang="en-IN" sz="1200" b="1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97BAA84-8039-630B-D7BE-714752BE9FF6}"/>
                </a:ext>
              </a:extLst>
            </p:cNvPr>
            <p:cNvSpPr txBox="1"/>
            <p:nvPr/>
          </p:nvSpPr>
          <p:spPr>
            <a:xfrm>
              <a:off x="6268721" y="5005630"/>
              <a:ext cx="721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30</a:t>
              </a:r>
              <a:endParaRPr lang="en-IN" sz="12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4B8F7D-3E90-9874-77D0-FBCD3AF4489F}"/>
                </a:ext>
              </a:extLst>
            </p:cNvPr>
            <p:cNvSpPr txBox="1"/>
            <p:nvPr/>
          </p:nvSpPr>
          <p:spPr>
            <a:xfrm>
              <a:off x="7294882" y="4985205"/>
              <a:ext cx="721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45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29EC79-7F74-B16C-249B-09DE88A2E7B7}"/>
                </a:ext>
              </a:extLst>
            </p:cNvPr>
            <p:cNvSpPr txBox="1"/>
            <p:nvPr/>
          </p:nvSpPr>
          <p:spPr>
            <a:xfrm>
              <a:off x="2473956" y="3700852"/>
              <a:ext cx="645163" cy="515538"/>
            </a:xfrm>
            <a:prstGeom prst="rect">
              <a:avLst/>
            </a:prstGeom>
            <a:solidFill>
              <a:srgbClr val="4CEBB3"/>
            </a:solidFill>
          </p:spPr>
          <p:txBody>
            <a:bodyPr wrap="square" rtlCol="0">
              <a:spAutoFit/>
            </a:bodyPr>
            <a:lstStyle/>
            <a:p>
              <a:endParaRPr lang="en-I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4C8059E-69C2-B006-95E5-E07ACE575BA3}"/>
                </a:ext>
              </a:extLst>
            </p:cNvPr>
            <p:cNvSpPr txBox="1"/>
            <p:nvPr/>
          </p:nvSpPr>
          <p:spPr>
            <a:xfrm>
              <a:off x="4216400" y="3700852"/>
              <a:ext cx="2265671" cy="515537"/>
            </a:xfrm>
            <a:prstGeom prst="rect">
              <a:avLst/>
            </a:prstGeom>
            <a:solidFill>
              <a:srgbClr val="4CEBB3"/>
            </a:solidFill>
          </p:spPr>
          <p:txBody>
            <a:bodyPr wrap="square" rtlCol="0">
              <a:spAutoFit/>
            </a:bodyPr>
            <a:lstStyle/>
            <a:p>
              <a:endParaRPr lang="en-I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1330B7-AC5E-89FC-54FB-04064A398CD1}"/>
                </a:ext>
              </a:extLst>
            </p:cNvPr>
            <p:cNvSpPr txBox="1"/>
            <p:nvPr/>
          </p:nvSpPr>
          <p:spPr>
            <a:xfrm>
              <a:off x="2606039" y="3772332"/>
              <a:ext cx="30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1</a:t>
              </a:r>
              <a:endParaRPr lang="en-IN" sz="1200" b="1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9B9FF9-8918-82BE-04C1-B6E05AC0AA90}"/>
                </a:ext>
              </a:extLst>
            </p:cNvPr>
            <p:cNvSpPr txBox="1"/>
            <p:nvPr/>
          </p:nvSpPr>
          <p:spPr>
            <a:xfrm>
              <a:off x="3182610" y="3762206"/>
              <a:ext cx="30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2</a:t>
              </a:r>
              <a:endParaRPr lang="en-IN" sz="1200" b="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0AC4EC-5A5E-24AB-1E55-A62DFB04AD98}"/>
                </a:ext>
              </a:extLst>
            </p:cNvPr>
            <p:cNvSpPr txBox="1"/>
            <p:nvPr/>
          </p:nvSpPr>
          <p:spPr>
            <a:xfrm>
              <a:off x="3883656" y="3787408"/>
              <a:ext cx="30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DEE27D-4016-6A00-ACD7-13532C3CBFCF}"/>
                </a:ext>
              </a:extLst>
            </p:cNvPr>
            <p:cNvSpPr txBox="1"/>
            <p:nvPr/>
          </p:nvSpPr>
          <p:spPr>
            <a:xfrm>
              <a:off x="5090156" y="3762208"/>
              <a:ext cx="30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0CF5DE-5DE5-A978-0E87-08635CB4F94C}"/>
                </a:ext>
              </a:extLst>
            </p:cNvPr>
            <p:cNvSpPr txBox="1"/>
            <p:nvPr/>
          </p:nvSpPr>
          <p:spPr>
            <a:xfrm>
              <a:off x="6586218" y="3809385"/>
              <a:ext cx="30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5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1F433A1-8C24-E1CB-F658-4342E564C38C}"/>
              </a:ext>
            </a:extLst>
          </p:cNvPr>
          <p:cNvCxnSpPr/>
          <p:nvPr/>
        </p:nvCxnSpPr>
        <p:spPr>
          <a:xfrm>
            <a:off x="6763857" y="5232146"/>
            <a:ext cx="9753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781B59F-2721-6FAE-4BE7-2F660C019944}"/>
              </a:ext>
            </a:extLst>
          </p:cNvPr>
          <p:cNvCxnSpPr>
            <a:cxnSpLocks/>
          </p:cNvCxnSpPr>
          <p:nvPr/>
        </p:nvCxnSpPr>
        <p:spPr>
          <a:xfrm>
            <a:off x="9234010" y="3562182"/>
            <a:ext cx="0" cy="612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54116E9-EF7C-040F-53D4-A18D48D697A2}"/>
              </a:ext>
            </a:extLst>
          </p:cNvPr>
          <p:cNvSpPr txBox="1"/>
          <p:nvPr/>
        </p:nvSpPr>
        <p:spPr>
          <a:xfrm>
            <a:off x="57975" y="1287886"/>
            <a:ext cx="1910718" cy="1938992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average price </a:t>
            </a:r>
            <a:r>
              <a:rPr lang="en-US" sz="1200" dirty="0"/>
              <a:t>of Indian carpets is $400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MFN duty on carpets is </a:t>
            </a:r>
            <a:r>
              <a:rPr lang="en-US" sz="1200" b="1" dirty="0"/>
              <a:t>6%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Prior to FTA, Indian carpets will cost </a:t>
            </a:r>
            <a:r>
              <a:rPr lang="en-US" sz="1200" b="1" dirty="0"/>
              <a:t>$424</a:t>
            </a:r>
            <a:r>
              <a:rPr lang="en-US" sz="1200" dirty="0"/>
              <a:t> in Iraqi markets. Post FTA, cost will reduce to </a:t>
            </a:r>
            <a:r>
              <a:rPr lang="en-US" sz="1200" b="1" dirty="0"/>
              <a:t>$400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1EE9EA3-10AC-3D02-AC70-AD5B311F45ED}"/>
              </a:ext>
            </a:extLst>
          </p:cNvPr>
          <p:cNvSpPr txBox="1"/>
          <p:nvPr/>
        </p:nvSpPr>
        <p:spPr>
          <a:xfrm>
            <a:off x="59841" y="3313251"/>
            <a:ext cx="1931033" cy="3046988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Iraq buys around 20 units of carpets currently (2020-22). </a:t>
            </a:r>
            <a:r>
              <a:rPr lang="en-US" sz="1200" b="1" dirty="0"/>
              <a:t>Domestic supply assumed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Post FTA, we assume a </a:t>
            </a:r>
            <a:r>
              <a:rPr lang="en-US" sz="1200" b="1" dirty="0"/>
              <a:t>100% rise </a:t>
            </a:r>
            <a:r>
              <a:rPr lang="en-US" sz="1200" dirty="0"/>
              <a:t>in quantity sold to 40 units in the short run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 the long run, we expect trade volume to rise further as India has an impressive </a:t>
            </a:r>
            <a:r>
              <a:rPr lang="en-US" sz="1200" b="1" dirty="0"/>
              <a:t>Export Propensity Index of 1.05% in HS 57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70592B0-0383-08D4-E0C7-81FF4B14E90E}"/>
              </a:ext>
            </a:extLst>
          </p:cNvPr>
          <p:cNvSpPr/>
          <p:nvPr/>
        </p:nvSpPr>
        <p:spPr>
          <a:xfrm>
            <a:off x="40002" y="808495"/>
            <a:ext cx="1988196" cy="348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For the 2 selected HS codes:</a:t>
            </a:r>
            <a:endParaRPr lang="en-IN" sz="12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F630BE-EF27-C865-CD4B-EC614D36CA52}"/>
              </a:ext>
            </a:extLst>
          </p:cNvPr>
          <p:cNvSpPr txBox="1"/>
          <p:nvPr/>
        </p:nvSpPr>
        <p:spPr>
          <a:xfrm>
            <a:off x="9496899" y="1287886"/>
            <a:ext cx="2453630" cy="5078313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consumer surplus </a:t>
            </a:r>
            <a:r>
              <a:rPr lang="en-US" sz="1200" dirty="0"/>
              <a:t>rises by (1+2+3+4+5). The surplus as per the diagram is </a:t>
            </a:r>
            <a:r>
              <a:rPr lang="en-US" sz="1200" b="1" dirty="0"/>
              <a:t>$900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domestic </a:t>
            </a:r>
            <a:r>
              <a:rPr lang="en-US" sz="1200" b="1" dirty="0"/>
              <a:t>producer surplus drops </a:t>
            </a:r>
            <a:r>
              <a:rPr lang="en-US" sz="1200" dirty="0"/>
              <a:t>by (1+2). The loss as per the diagram is $180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loss in the Iraqi govt</a:t>
            </a:r>
            <a:r>
              <a:rPr lang="en-US" sz="1200" dirty="0"/>
              <a:t> </a:t>
            </a:r>
            <a:r>
              <a:rPr lang="en-US" sz="1200" b="1" dirty="0"/>
              <a:t>tariff</a:t>
            </a:r>
            <a:r>
              <a:rPr lang="en-US" sz="1200" dirty="0"/>
              <a:t> </a:t>
            </a:r>
            <a:r>
              <a:rPr lang="en-US" sz="1200" b="1" dirty="0"/>
              <a:t>revenue</a:t>
            </a:r>
            <a:r>
              <a:rPr lang="en-US" sz="1200" dirty="0"/>
              <a:t> is (4). The loss as per the diagram is </a:t>
            </a:r>
            <a:r>
              <a:rPr lang="en-US" sz="1200" b="1" dirty="0"/>
              <a:t>$480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net gain in welfare </a:t>
            </a:r>
            <a:r>
              <a:rPr lang="en-US" sz="1200" dirty="0"/>
              <a:t>can be calculated as [(increase in consumer surplus) – (tariff revenue and producer surplus)]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net welfare gain is given by (3+5). This equals </a:t>
            </a:r>
            <a:r>
              <a:rPr lang="en-US" sz="1200" b="1" dirty="0"/>
              <a:t>$240 </a:t>
            </a:r>
            <a:r>
              <a:rPr lang="en-US" sz="1200" dirty="0"/>
              <a:t>as per diagram. Actual value would </a:t>
            </a:r>
            <a:r>
              <a:rPr lang="en-US" sz="1200" b="1" dirty="0"/>
              <a:t>depend on elasticity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Since the supply and demand of carpets is </a:t>
            </a:r>
            <a:r>
              <a:rPr lang="en-US" sz="1200" b="1" dirty="0"/>
              <a:t>relatively elastic</a:t>
            </a:r>
            <a:r>
              <a:rPr lang="en-US" sz="1200" dirty="0"/>
              <a:t>, the value of </a:t>
            </a:r>
            <a:r>
              <a:rPr lang="en-US" sz="1200" b="1" dirty="0"/>
              <a:t>net welfare </a:t>
            </a:r>
            <a:r>
              <a:rPr lang="en-US" sz="1200" dirty="0"/>
              <a:t>would be </a:t>
            </a:r>
            <a:r>
              <a:rPr lang="en-US" sz="1200" b="1" dirty="0"/>
              <a:t>large</a:t>
            </a:r>
          </a:p>
          <a:p>
            <a:endParaRPr lang="en-US" sz="12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6B3E36-BD74-D980-CF3E-6AA71D20BB9D}"/>
              </a:ext>
            </a:extLst>
          </p:cNvPr>
          <p:cNvSpPr/>
          <p:nvPr/>
        </p:nvSpPr>
        <p:spPr>
          <a:xfrm>
            <a:off x="9095588" y="773888"/>
            <a:ext cx="3048004" cy="432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Post FTA, there would be a gain in consumer surplus and welfare for the Iraqi market  </a:t>
            </a:r>
            <a:endParaRPr lang="en-IN" sz="1200" b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2A24C6-AD49-8249-3F5F-CA4DD0A7DE1A}"/>
              </a:ext>
            </a:extLst>
          </p:cNvPr>
          <p:cNvSpPr/>
          <p:nvPr/>
        </p:nvSpPr>
        <p:spPr>
          <a:xfrm>
            <a:off x="3530279" y="841872"/>
            <a:ext cx="4558032" cy="362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Schematic diagram depicting the impact of FTA on the Iraqi market </a:t>
            </a:r>
            <a:endParaRPr lang="en-IN" sz="12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166179-570C-8AB5-724E-64FE6F0BEA49}"/>
              </a:ext>
            </a:extLst>
          </p:cNvPr>
          <p:cNvSpPr txBox="1"/>
          <p:nvPr/>
        </p:nvSpPr>
        <p:spPr>
          <a:xfrm>
            <a:off x="2213213" y="5344576"/>
            <a:ext cx="7041508" cy="1015663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Trade diversion </a:t>
            </a:r>
            <a:r>
              <a:rPr lang="en-US" sz="1200" dirty="0"/>
              <a:t>happens when a country joins a free trade area with a </a:t>
            </a:r>
            <a:r>
              <a:rPr lang="en-US" sz="1200" b="1" dirty="0"/>
              <a:t>common external tariff</a:t>
            </a:r>
            <a:r>
              <a:rPr lang="en-US" sz="1200" dirty="0"/>
              <a:t>. This may cause imports to shift from low-cost countries to high-cost countries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Since no such arrangement is planned for this FTA, </a:t>
            </a:r>
            <a:r>
              <a:rPr lang="en-US" sz="1200" b="1" dirty="0"/>
              <a:t>there would be no trade diversion </a:t>
            </a:r>
          </a:p>
          <a:p>
            <a:pPr algn="ctr"/>
            <a:endParaRPr 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A9710BB-FB9B-05F7-A8A5-6D9DEC67ADE7}"/>
              </a:ext>
            </a:extLst>
          </p:cNvPr>
          <p:cNvSpPr txBox="1"/>
          <p:nvPr/>
        </p:nvSpPr>
        <p:spPr>
          <a:xfrm>
            <a:off x="3385192" y="1482606"/>
            <a:ext cx="1137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Demand of Iraq</a:t>
            </a:r>
            <a:endParaRPr lang="en-IN" sz="1200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019712-5D40-1268-1090-93D4B84821BD}"/>
              </a:ext>
            </a:extLst>
          </p:cNvPr>
          <p:cNvSpPr/>
          <p:nvPr/>
        </p:nvSpPr>
        <p:spPr>
          <a:xfrm>
            <a:off x="-38" y="6513486"/>
            <a:ext cx="12192037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990962-22EE-08B9-A00F-3DDCA4DB2E31}"/>
              </a:ext>
            </a:extLst>
          </p:cNvPr>
          <p:cNvSpPr/>
          <p:nvPr/>
        </p:nvSpPr>
        <p:spPr>
          <a:xfrm>
            <a:off x="-120" y="6444276"/>
            <a:ext cx="12192000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70D37BB-16B9-8CA7-D23E-198F34DDF134}"/>
              </a:ext>
            </a:extLst>
          </p:cNvPr>
          <p:cNvGrpSpPr/>
          <p:nvPr/>
        </p:nvGrpSpPr>
        <p:grpSpPr>
          <a:xfrm>
            <a:off x="67375" y="6530523"/>
            <a:ext cx="12106148" cy="339850"/>
            <a:chOff x="45157" y="6449622"/>
            <a:chExt cx="12106148" cy="339850"/>
          </a:xfrm>
        </p:grpSpPr>
        <p:sp>
          <p:nvSpPr>
            <p:cNvPr id="80" name="Rounded Rectangle 72">
              <a:extLst>
                <a:ext uri="{FF2B5EF4-FFF2-40B4-BE49-F238E27FC236}">
                  <a16:creationId xmlns:a16="http://schemas.microsoft.com/office/drawing/2014/main" id="{39A047FE-24CE-A21A-A04F-F5845CC326C0}"/>
                </a:ext>
              </a:extLst>
            </p:cNvPr>
            <p:cNvSpPr/>
            <p:nvPr/>
          </p:nvSpPr>
          <p:spPr>
            <a:xfrm>
              <a:off x="45157" y="6473249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Product selection</a:t>
              </a:r>
            </a:p>
          </p:txBody>
        </p:sp>
        <p:sp>
          <p:nvSpPr>
            <p:cNvPr id="81" name="Rounded Rectangle 72">
              <a:extLst>
                <a:ext uri="{FF2B5EF4-FFF2-40B4-BE49-F238E27FC236}">
                  <a16:creationId xmlns:a16="http://schemas.microsoft.com/office/drawing/2014/main" id="{C2FC106E-35A8-FC83-F0C5-BE93CE77F509}"/>
                </a:ext>
              </a:extLst>
            </p:cNvPr>
            <p:cNvSpPr/>
            <p:nvPr/>
          </p:nvSpPr>
          <p:spPr>
            <a:xfrm>
              <a:off x="9978000" y="6449622"/>
              <a:ext cx="2173305" cy="324697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Annexure</a:t>
              </a:r>
            </a:p>
          </p:txBody>
        </p:sp>
        <p:sp>
          <p:nvSpPr>
            <p:cNvPr id="82" name="Rounded Rectangle 72">
              <a:extLst>
                <a:ext uri="{FF2B5EF4-FFF2-40B4-BE49-F238E27FC236}">
                  <a16:creationId xmlns:a16="http://schemas.microsoft.com/office/drawing/2014/main" id="{AD208740-2570-20FB-C8A6-B26F604CB215}"/>
                </a:ext>
              </a:extLst>
            </p:cNvPr>
            <p:cNvSpPr/>
            <p:nvPr/>
          </p:nvSpPr>
          <p:spPr>
            <a:xfrm>
              <a:off x="7541276" y="6464618"/>
              <a:ext cx="2333378" cy="316223"/>
            </a:xfrm>
            <a:prstGeom prst="roundRect">
              <a:avLst>
                <a:gd name="adj" fmla="val 5381"/>
              </a:avLst>
            </a:prstGeom>
            <a:solidFill>
              <a:srgbClr val="4CEBB3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Trade creation &amp; welfare</a:t>
              </a:r>
            </a:p>
          </p:txBody>
        </p:sp>
        <p:sp>
          <p:nvSpPr>
            <p:cNvPr id="83" name="Rounded Rectangle 72">
              <a:extLst>
                <a:ext uri="{FF2B5EF4-FFF2-40B4-BE49-F238E27FC236}">
                  <a16:creationId xmlns:a16="http://schemas.microsoft.com/office/drawing/2014/main" id="{F1F232FB-C729-CE91-C2CC-4F5AF7E56984}"/>
                </a:ext>
              </a:extLst>
            </p:cNvPr>
            <p:cNvSpPr/>
            <p:nvPr/>
          </p:nvSpPr>
          <p:spPr>
            <a:xfrm>
              <a:off x="4994182" y="6467073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Bilateral relations</a:t>
              </a:r>
            </a:p>
          </p:txBody>
        </p:sp>
        <p:sp>
          <p:nvSpPr>
            <p:cNvPr id="84" name="Rounded Rectangle 72">
              <a:extLst>
                <a:ext uri="{FF2B5EF4-FFF2-40B4-BE49-F238E27FC236}">
                  <a16:creationId xmlns:a16="http://schemas.microsoft.com/office/drawing/2014/main" id="{A5CDE105-9014-4B77-1761-F628191362B8}"/>
                </a:ext>
              </a:extLst>
            </p:cNvPr>
            <p:cNvSpPr/>
            <p:nvPr/>
          </p:nvSpPr>
          <p:spPr>
            <a:xfrm>
              <a:off x="2545047" y="6467073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Country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54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5DFE1F-F7E7-8741-8897-EE7A96546AA2}"/>
              </a:ext>
            </a:extLst>
          </p:cNvPr>
          <p:cNvSpPr/>
          <p:nvPr/>
        </p:nvSpPr>
        <p:spPr>
          <a:xfrm>
            <a:off x="0" y="0"/>
            <a:ext cx="12191999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a typeface="Microsoft GothicNeo" panose="020B0500000101010101" pitchFamily="34" charset="-127"/>
                <a:cs typeface="Microsoft GothicNeo" panose="020B0500000101010101" pitchFamily="34" charset="-127"/>
              </a:rPr>
              <a:t>APPENDIX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F1F600-CDD9-9E64-8F1D-10F73E59C86F}"/>
              </a:ext>
            </a:extLst>
          </p:cNvPr>
          <p:cNvSpPr/>
          <p:nvPr/>
        </p:nvSpPr>
        <p:spPr>
          <a:xfrm>
            <a:off x="0" y="6445103"/>
            <a:ext cx="12192000" cy="4499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8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2F0495-27BF-D41A-5018-E0B457E7FD1A}"/>
              </a:ext>
            </a:extLst>
          </p:cNvPr>
          <p:cNvGrpSpPr/>
          <p:nvPr/>
        </p:nvGrpSpPr>
        <p:grpSpPr>
          <a:xfrm>
            <a:off x="83675" y="1644195"/>
            <a:ext cx="2717252" cy="2031325"/>
            <a:chOff x="60956" y="704056"/>
            <a:chExt cx="4399288" cy="12744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89E714-50DA-A5E4-A33C-233A69C4D85A}"/>
                </a:ext>
              </a:extLst>
            </p:cNvPr>
            <p:cNvSpPr txBox="1"/>
            <p:nvPr/>
          </p:nvSpPr>
          <p:spPr>
            <a:xfrm>
              <a:off x="60956" y="704056"/>
              <a:ext cx="4399288" cy="1274487"/>
            </a:xfrm>
            <a:prstGeom prst="rect">
              <a:avLst/>
            </a:prstGeom>
            <a:gradFill>
              <a:gsLst>
                <a:gs pos="0">
                  <a:srgbClr val="4CEBB3">
                    <a:lumMod val="98000"/>
                  </a:srgbClr>
                </a:gs>
                <a:gs pos="62000">
                  <a:srgbClr val="4CEBB3">
                    <a:alpha val="14000"/>
                    <a:lumMod val="43000"/>
                    <a:lumOff val="57000"/>
                  </a:srgbClr>
                </a:gs>
                <a:gs pos="18000">
                  <a:srgbClr val="4CEBB3">
                    <a:alpha val="36000"/>
                  </a:srgbClr>
                </a:gs>
                <a:gs pos="100000">
                  <a:srgbClr val="4CEBB3"/>
                </a:gs>
              </a:gsLst>
              <a:lin ang="5400000" scaled="1"/>
            </a:gradFill>
            <a:ln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669243242">
                    <a:custGeom>
                      <a:avLst/>
                      <a:gdLst>
                        <a:gd name="connsiteX0" fmla="*/ 0 w 2987041"/>
                        <a:gd name="connsiteY0" fmla="*/ 0 h 1938992"/>
                        <a:gd name="connsiteX1" fmla="*/ 657149 w 2987041"/>
                        <a:gd name="connsiteY1" fmla="*/ 0 h 1938992"/>
                        <a:gd name="connsiteX2" fmla="*/ 1314298 w 2987041"/>
                        <a:gd name="connsiteY2" fmla="*/ 0 h 1938992"/>
                        <a:gd name="connsiteX3" fmla="*/ 1941577 w 2987041"/>
                        <a:gd name="connsiteY3" fmla="*/ 0 h 1938992"/>
                        <a:gd name="connsiteX4" fmla="*/ 2987041 w 2987041"/>
                        <a:gd name="connsiteY4" fmla="*/ 0 h 1938992"/>
                        <a:gd name="connsiteX5" fmla="*/ 2987041 w 2987041"/>
                        <a:gd name="connsiteY5" fmla="*/ 426578 h 1938992"/>
                        <a:gd name="connsiteX6" fmla="*/ 2987041 w 2987041"/>
                        <a:gd name="connsiteY6" fmla="*/ 950106 h 1938992"/>
                        <a:gd name="connsiteX7" fmla="*/ 2987041 w 2987041"/>
                        <a:gd name="connsiteY7" fmla="*/ 1396074 h 1938992"/>
                        <a:gd name="connsiteX8" fmla="*/ 2987041 w 2987041"/>
                        <a:gd name="connsiteY8" fmla="*/ 1938992 h 1938992"/>
                        <a:gd name="connsiteX9" fmla="*/ 2449374 w 2987041"/>
                        <a:gd name="connsiteY9" fmla="*/ 1938992 h 1938992"/>
                        <a:gd name="connsiteX10" fmla="*/ 1792225 w 2987041"/>
                        <a:gd name="connsiteY10" fmla="*/ 1938992 h 1938992"/>
                        <a:gd name="connsiteX11" fmla="*/ 1284428 w 2987041"/>
                        <a:gd name="connsiteY11" fmla="*/ 1938992 h 1938992"/>
                        <a:gd name="connsiteX12" fmla="*/ 627279 w 2987041"/>
                        <a:gd name="connsiteY12" fmla="*/ 1938992 h 1938992"/>
                        <a:gd name="connsiteX13" fmla="*/ 0 w 2987041"/>
                        <a:gd name="connsiteY13" fmla="*/ 1938992 h 1938992"/>
                        <a:gd name="connsiteX14" fmla="*/ 0 w 2987041"/>
                        <a:gd name="connsiteY14" fmla="*/ 1512414 h 1938992"/>
                        <a:gd name="connsiteX15" fmla="*/ 0 w 2987041"/>
                        <a:gd name="connsiteY15" fmla="*/ 1085836 h 1938992"/>
                        <a:gd name="connsiteX16" fmla="*/ 0 w 2987041"/>
                        <a:gd name="connsiteY16" fmla="*/ 659257 h 1938992"/>
                        <a:gd name="connsiteX17" fmla="*/ 0 w 2987041"/>
                        <a:gd name="connsiteY17" fmla="*/ 0 h 1938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987041" h="1938992" fill="none" extrusionOk="0">
                          <a:moveTo>
                            <a:pt x="0" y="0"/>
                          </a:moveTo>
                          <a:cubicBezTo>
                            <a:pt x="216664" y="-31736"/>
                            <a:pt x="339287" y="68509"/>
                            <a:pt x="657149" y="0"/>
                          </a:cubicBezTo>
                          <a:cubicBezTo>
                            <a:pt x="975011" y="-68509"/>
                            <a:pt x="1129349" y="8808"/>
                            <a:pt x="1314298" y="0"/>
                          </a:cubicBezTo>
                          <a:cubicBezTo>
                            <a:pt x="1499247" y="-8808"/>
                            <a:pt x="1762183" y="47139"/>
                            <a:pt x="1941577" y="0"/>
                          </a:cubicBezTo>
                          <a:cubicBezTo>
                            <a:pt x="2120971" y="-47139"/>
                            <a:pt x="2643808" y="31758"/>
                            <a:pt x="2987041" y="0"/>
                          </a:cubicBezTo>
                          <a:cubicBezTo>
                            <a:pt x="2987904" y="132332"/>
                            <a:pt x="2962096" y="299900"/>
                            <a:pt x="2987041" y="426578"/>
                          </a:cubicBezTo>
                          <a:cubicBezTo>
                            <a:pt x="3011986" y="553256"/>
                            <a:pt x="2925961" y="709345"/>
                            <a:pt x="2987041" y="950106"/>
                          </a:cubicBezTo>
                          <a:cubicBezTo>
                            <a:pt x="3048121" y="1190867"/>
                            <a:pt x="2980499" y="1237254"/>
                            <a:pt x="2987041" y="1396074"/>
                          </a:cubicBezTo>
                          <a:cubicBezTo>
                            <a:pt x="2993583" y="1554894"/>
                            <a:pt x="2973844" y="1691708"/>
                            <a:pt x="2987041" y="1938992"/>
                          </a:cubicBezTo>
                          <a:cubicBezTo>
                            <a:pt x="2743451" y="1957220"/>
                            <a:pt x="2575479" y="1875675"/>
                            <a:pt x="2449374" y="1938992"/>
                          </a:cubicBezTo>
                          <a:cubicBezTo>
                            <a:pt x="2323269" y="2002309"/>
                            <a:pt x="2047617" y="1916754"/>
                            <a:pt x="1792225" y="1938992"/>
                          </a:cubicBezTo>
                          <a:cubicBezTo>
                            <a:pt x="1536833" y="1961230"/>
                            <a:pt x="1443198" y="1893826"/>
                            <a:pt x="1284428" y="1938992"/>
                          </a:cubicBezTo>
                          <a:cubicBezTo>
                            <a:pt x="1125658" y="1984158"/>
                            <a:pt x="856673" y="1917867"/>
                            <a:pt x="627279" y="1938992"/>
                          </a:cubicBezTo>
                          <a:cubicBezTo>
                            <a:pt x="397885" y="1960117"/>
                            <a:pt x="190339" y="1912819"/>
                            <a:pt x="0" y="1938992"/>
                          </a:cubicBezTo>
                          <a:cubicBezTo>
                            <a:pt x="-28179" y="1756431"/>
                            <a:pt x="43081" y="1620139"/>
                            <a:pt x="0" y="1512414"/>
                          </a:cubicBezTo>
                          <a:cubicBezTo>
                            <a:pt x="-43081" y="1404689"/>
                            <a:pt x="48772" y="1260542"/>
                            <a:pt x="0" y="1085836"/>
                          </a:cubicBezTo>
                          <a:cubicBezTo>
                            <a:pt x="-48772" y="911130"/>
                            <a:pt x="20937" y="760075"/>
                            <a:pt x="0" y="659257"/>
                          </a:cubicBezTo>
                          <a:cubicBezTo>
                            <a:pt x="-20937" y="558439"/>
                            <a:pt x="60758" y="222690"/>
                            <a:pt x="0" y="0"/>
                          </a:cubicBezTo>
                          <a:close/>
                        </a:path>
                        <a:path w="2987041" h="1938992" stroke="0" extrusionOk="0">
                          <a:moveTo>
                            <a:pt x="0" y="0"/>
                          </a:moveTo>
                          <a:cubicBezTo>
                            <a:pt x="189730" y="-23765"/>
                            <a:pt x="424500" y="36088"/>
                            <a:pt x="657149" y="0"/>
                          </a:cubicBezTo>
                          <a:cubicBezTo>
                            <a:pt x="889798" y="-36088"/>
                            <a:pt x="937290" y="33319"/>
                            <a:pt x="1194816" y="0"/>
                          </a:cubicBezTo>
                          <a:cubicBezTo>
                            <a:pt x="1452342" y="-33319"/>
                            <a:pt x="1571511" y="37774"/>
                            <a:pt x="1732484" y="0"/>
                          </a:cubicBezTo>
                          <a:cubicBezTo>
                            <a:pt x="1893457" y="-37774"/>
                            <a:pt x="2069050" y="42192"/>
                            <a:pt x="2389633" y="0"/>
                          </a:cubicBezTo>
                          <a:cubicBezTo>
                            <a:pt x="2710216" y="-42192"/>
                            <a:pt x="2758047" y="6035"/>
                            <a:pt x="2987041" y="0"/>
                          </a:cubicBezTo>
                          <a:cubicBezTo>
                            <a:pt x="3027616" y="122791"/>
                            <a:pt x="2952724" y="244280"/>
                            <a:pt x="2987041" y="465358"/>
                          </a:cubicBezTo>
                          <a:cubicBezTo>
                            <a:pt x="3021358" y="686436"/>
                            <a:pt x="2932931" y="739796"/>
                            <a:pt x="2987041" y="930716"/>
                          </a:cubicBezTo>
                          <a:cubicBezTo>
                            <a:pt x="3041151" y="1121636"/>
                            <a:pt x="2941703" y="1205973"/>
                            <a:pt x="2987041" y="1376684"/>
                          </a:cubicBezTo>
                          <a:cubicBezTo>
                            <a:pt x="3032379" y="1547395"/>
                            <a:pt x="2920947" y="1689918"/>
                            <a:pt x="2987041" y="1938992"/>
                          </a:cubicBezTo>
                          <a:cubicBezTo>
                            <a:pt x="2842386" y="1947611"/>
                            <a:pt x="2666180" y="1922825"/>
                            <a:pt x="2389633" y="1938992"/>
                          </a:cubicBezTo>
                          <a:cubicBezTo>
                            <a:pt x="2113086" y="1955159"/>
                            <a:pt x="1992068" y="1905670"/>
                            <a:pt x="1762354" y="1938992"/>
                          </a:cubicBezTo>
                          <a:cubicBezTo>
                            <a:pt x="1532640" y="1972314"/>
                            <a:pt x="1374143" y="1880853"/>
                            <a:pt x="1105205" y="1938992"/>
                          </a:cubicBezTo>
                          <a:cubicBezTo>
                            <a:pt x="836267" y="1997131"/>
                            <a:pt x="363186" y="1908476"/>
                            <a:pt x="0" y="1938992"/>
                          </a:cubicBezTo>
                          <a:cubicBezTo>
                            <a:pt x="-44378" y="1708682"/>
                            <a:pt x="60194" y="1520333"/>
                            <a:pt x="0" y="1415464"/>
                          </a:cubicBezTo>
                          <a:cubicBezTo>
                            <a:pt x="-60194" y="1310595"/>
                            <a:pt x="46538" y="1174940"/>
                            <a:pt x="0" y="988886"/>
                          </a:cubicBezTo>
                          <a:cubicBezTo>
                            <a:pt x="-46538" y="802832"/>
                            <a:pt x="34140" y="632413"/>
                            <a:pt x="0" y="465358"/>
                          </a:cubicBezTo>
                          <a:cubicBezTo>
                            <a:pt x="-34140" y="298303"/>
                            <a:pt x="41982" y="10172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(Export of 6-digit HS code from India to world)</a:t>
              </a:r>
              <a:r>
                <a:rPr lang="en-US" b="1" dirty="0"/>
                <a:t> </a:t>
              </a:r>
            </a:p>
            <a:p>
              <a:pPr algn="ctr"/>
              <a:endParaRPr lang="en-US" sz="1200" b="1" dirty="0"/>
            </a:p>
            <a:p>
              <a:pPr algn="ctr"/>
              <a:r>
                <a:rPr lang="en-US" sz="1200" b="1" dirty="0"/>
                <a:t>(Export of that 2-digit chapter from India to world)</a:t>
              </a:r>
            </a:p>
            <a:p>
              <a:pPr algn="ctr"/>
              <a:endParaRPr lang="en-US" sz="1200" b="1" dirty="0"/>
            </a:p>
            <a:p>
              <a:pPr algn="ctr"/>
              <a:r>
                <a:rPr lang="en-US" sz="1200" b="1" dirty="0"/>
                <a:t>(World export of that 6-digit code)</a:t>
              </a:r>
            </a:p>
            <a:p>
              <a:pPr algn="ctr"/>
              <a:endParaRPr lang="en-US" sz="1200" b="1" dirty="0"/>
            </a:p>
            <a:p>
              <a:pPr algn="ctr"/>
              <a:r>
                <a:rPr lang="en-US" sz="1200" b="1" dirty="0"/>
                <a:t>(World export of that 2-digit code)</a:t>
              </a:r>
            </a:p>
            <a:p>
              <a:pPr algn="ctr"/>
              <a:endParaRPr lang="en-US" sz="1200" b="1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6CBB88-319A-F6FC-1629-DB6913834185}"/>
                </a:ext>
              </a:extLst>
            </p:cNvPr>
            <p:cNvCxnSpPr/>
            <p:nvPr/>
          </p:nvCxnSpPr>
          <p:spPr>
            <a:xfrm>
              <a:off x="822960" y="1056640"/>
              <a:ext cx="28448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8C0A87-B9FF-E53E-DB15-ED5ACC87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53998" y="1442720"/>
              <a:ext cx="40132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877B26-1F22-0A1F-9766-8322713D7D35}"/>
                </a:ext>
              </a:extLst>
            </p:cNvPr>
            <p:cNvCxnSpPr/>
            <p:nvPr/>
          </p:nvCxnSpPr>
          <p:spPr>
            <a:xfrm>
              <a:off x="838199" y="1644157"/>
              <a:ext cx="28448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6E789D1-B172-60D1-440E-552771FC86AE}"/>
              </a:ext>
            </a:extLst>
          </p:cNvPr>
          <p:cNvSpPr/>
          <p:nvPr/>
        </p:nvSpPr>
        <p:spPr>
          <a:xfrm>
            <a:off x="332660" y="1279693"/>
            <a:ext cx="1988196" cy="348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RCA formula</a:t>
            </a:r>
            <a:endParaRPr lang="en-IN" sz="12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925664-D800-5232-443F-10E2D0F41D6A}"/>
              </a:ext>
            </a:extLst>
          </p:cNvPr>
          <p:cNvSpPr/>
          <p:nvPr/>
        </p:nvSpPr>
        <p:spPr>
          <a:xfrm>
            <a:off x="9474340" y="1885607"/>
            <a:ext cx="1988196" cy="348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EPI formula</a:t>
            </a:r>
            <a:endParaRPr lang="en-IN" sz="12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3B4594-A8B1-0D8D-4BFC-5A4958C54B0A}"/>
              </a:ext>
            </a:extLst>
          </p:cNvPr>
          <p:cNvGrpSpPr/>
          <p:nvPr/>
        </p:nvGrpSpPr>
        <p:grpSpPr>
          <a:xfrm>
            <a:off x="9000003" y="2261614"/>
            <a:ext cx="2936870" cy="1015663"/>
            <a:chOff x="5163535" y="993284"/>
            <a:chExt cx="3985642" cy="8303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46BFD8-7444-1899-D740-A76275B5795F}"/>
                </a:ext>
              </a:extLst>
            </p:cNvPr>
            <p:cNvSpPr txBox="1"/>
            <p:nvPr/>
          </p:nvSpPr>
          <p:spPr>
            <a:xfrm>
              <a:off x="5163535" y="993284"/>
              <a:ext cx="3985642" cy="830301"/>
            </a:xfrm>
            <a:prstGeom prst="rect">
              <a:avLst/>
            </a:prstGeom>
            <a:gradFill>
              <a:gsLst>
                <a:gs pos="0">
                  <a:srgbClr val="4CEBB3">
                    <a:lumMod val="98000"/>
                  </a:srgbClr>
                </a:gs>
                <a:gs pos="62000">
                  <a:srgbClr val="4CEBB3">
                    <a:alpha val="14000"/>
                    <a:lumMod val="43000"/>
                    <a:lumOff val="57000"/>
                  </a:srgbClr>
                </a:gs>
                <a:gs pos="18000">
                  <a:srgbClr val="4CEBB3">
                    <a:alpha val="36000"/>
                  </a:srgbClr>
                </a:gs>
                <a:gs pos="100000">
                  <a:srgbClr val="4CEBB3"/>
                </a:gs>
              </a:gsLst>
              <a:lin ang="5400000" scaled="1"/>
            </a:gradFill>
            <a:ln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669243242">
                    <a:custGeom>
                      <a:avLst/>
                      <a:gdLst>
                        <a:gd name="connsiteX0" fmla="*/ 0 w 2987041"/>
                        <a:gd name="connsiteY0" fmla="*/ 0 h 1938992"/>
                        <a:gd name="connsiteX1" fmla="*/ 657149 w 2987041"/>
                        <a:gd name="connsiteY1" fmla="*/ 0 h 1938992"/>
                        <a:gd name="connsiteX2" fmla="*/ 1314298 w 2987041"/>
                        <a:gd name="connsiteY2" fmla="*/ 0 h 1938992"/>
                        <a:gd name="connsiteX3" fmla="*/ 1941577 w 2987041"/>
                        <a:gd name="connsiteY3" fmla="*/ 0 h 1938992"/>
                        <a:gd name="connsiteX4" fmla="*/ 2987041 w 2987041"/>
                        <a:gd name="connsiteY4" fmla="*/ 0 h 1938992"/>
                        <a:gd name="connsiteX5" fmla="*/ 2987041 w 2987041"/>
                        <a:gd name="connsiteY5" fmla="*/ 426578 h 1938992"/>
                        <a:gd name="connsiteX6" fmla="*/ 2987041 w 2987041"/>
                        <a:gd name="connsiteY6" fmla="*/ 950106 h 1938992"/>
                        <a:gd name="connsiteX7" fmla="*/ 2987041 w 2987041"/>
                        <a:gd name="connsiteY7" fmla="*/ 1396074 h 1938992"/>
                        <a:gd name="connsiteX8" fmla="*/ 2987041 w 2987041"/>
                        <a:gd name="connsiteY8" fmla="*/ 1938992 h 1938992"/>
                        <a:gd name="connsiteX9" fmla="*/ 2449374 w 2987041"/>
                        <a:gd name="connsiteY9" fmla="*/ 1938992 h 1938992"/>
                        <a:gd name="connsiteX10" fmla="*/ 1792225 w 2987041"/>
                        <a:gd name="connsiteY10" fmla="*/ 1938992 h 1938992"/>
                        <a:gd name="connsiteX11" fmla="*/ 1284428 w 2987041"/>
                        <a:gd name="connsiteY11" fmla="*/ 1938992 h 1938992"/>
                        <a:gd name="connsiteX12" fmla="*/ 627279 w 2987041"/>
                        <a:gd name="connsiteY12" fmla="*/ 1938992 h 1938992"/>
                        <a:gd name="connsiteX13" fmla="*/ 0 w 2987041"/>
                        <a:gd name="connsiteY13" fmla="*/ 1938992 h 1938992"/>
                        <a:gd name="connsiteX14" fmla="*/ 0 w 2987041"/>
                        <a:gd name="connsiteY14" fmla="*/ 1512414 h 1938992"/>
                        <a:gd name="connsiteX15" fmla="*/ 0 w 2987041"/>
                        <a:gd name="connsiteY15" fmla="*/ 1085836 h 1938992"/>
                        <a:gd name="connsiteX16" fmla="*/ 0 w 2987041"/>
                        <a:gd name="connsiteY16" fmla="*/ 659257 h 1938992"/>
                        <a:gd name="connsiteX17" fmla="*/ 0 w 2987041"/>
                        <a:gd name="connsiteY17" fmla="*/ 0 h 1938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987041" h="1938992" fill="none" extrusionOk="0">
                          <a:moveTo>
                            <a:pt x="0" y="0"/>
                          </a:moveTo>
                          <a:cubicBezTo>
                            <a:pt x="216664" y="-31736"/>
                            <a:pt x="339287" y="68509"/>
                            <a:pt x="657149" y="0"/>
                          </a:cubicBezTo>
                          <a:cubicBezTo>
                            <a:pt x="975011" y="-68509"/>
                            <a:pt x="1129349" y="8808"/>
                            <a:pt x="1314298" y="0"/>
                          </a:cubicBezTo>
                          <a:cubicBezTo>
                            <a:pt x="1499247" y="-8808"/>
                            <a:pt x="1762183" y="47139"/>
                            <a:pt x="1941577" y="0"/>
                          </a:cubicBezTo>
                          <a:cubicBezTo>
                            <a:pt x="2120971" y="-47139"/>
                            <a:pt x="2643808" y="31758"/>
                            <a:pt x="2987041" y="0"/>
                          </a:cubicBezTo>
                          <a:cubicBezTo>
                            <a:pt x="2987904" y="132332"/>
                            <a:pt x="2962096" y="299900"/>
                            <a:pt x="2987041" y="426578"/>
                          </a:cubicBezTo>
                          <a:cubicBezTo>
                            <a:pt x="3011986" y="553256"/>
                            <a:pt x="2925961" y="709345"/>
                            <a:pt x="2987041" y="950106"/>
                          </a:cubicBezTo>
                          <a:cubicBezTo>
                            <a:pt x="3048121" y="1190867"/>
                            <a:pt x="2980499" y="1237254"/>
                            <a:pt x="2987041" y="1396074"/>
                          </a:cubicBezTo>
                          <a:cubicBezTo>
                            <a:pt x="2993583" y="1554894"/>
                            <a:pt x="2973844" y="1691708"/>
                            <a:pt x="2987041" y="1938992"/>
                          </a:cubicBezTo>
                          <a:cubicBezTo>
                            <a:pt x="2743451" y="1957220"/>
                            <a:pt x="2575479" y="1875675"/>
                            <a:pt x="2449374" y="1938992"/>
                          </a:cubicBezTo>
                          <a:cubicBezTo>
                            <a:pt x="2323269" y="2002309"/>
                            <a:pt x="2047617" y="1916754"/>
                            <a:pt x="1792225" y="1938992"/>
                          </a:cubicBezTo>
                          <a:cubicBezTo>
                            <a:pt x="1536833" y="1961230"/>
                            <a:pt x="1443198" y="1893826"/>
                            <a:pt x="1284428" y="1938992"/>
                          </a:cubicBezTo>
                          <a:cubicBezTo>
                            <a:pt x="1125658" y="1984158"/>
                            <a:pt x="856673" y="1917867"/>
                            <a:pt x="627279" y="1938992"/>
                          </a:cubicBezTo>
                          <a:cubicBezTo>
                            <a:pt x="397885" y="1960117"/>
                            <a:pt x="190339" y="1912819"/>
                            <a:pt x="0" y="1938992"/>
                          </a:cubicBezTo>
                          <a:cubicBezTo>
                            <a:pt x="-28179" y="1756431"/>
                            <a:pt x="43081" y="1620139"/>
                            <a:pt x="0" y="1512414"/>
                          </a:cubicBezTo>
                          <a:cubicBezTo>
                            <a:pt x="-43081" y="1404689"/>
                            <a:pt x="48772" y="1260542"/>
                            <a:pt x="0" y="1085836"/>
                          </a:cubicBezTo>
                          <a:cubicBezTo>
                            <a:pt x="-48772" y="911130"/>
                            <a:pt x="20937" y="760075"/>
                            <a:pt x="0" y="659257"/>
                          </a:cubicBezTo>
                          <a:cubicBezTo>
                            <a:pt x="-20937" y="558439"/>
                            <a:pt x="60758" y="222690"/>
                            <a:pt x="0" y="0"/>
                          </a:cubicBezTo>
                          <a:close/>
                        </a:path>
                        <a:path w="2987041" h="1938992" stroke="0" extrusionOk="0">
                          <a:moveTo>
                            <a:pt x="0" y="0"/>
                          </a:moveTo>
                          <a:cubicBezTo>
                            <a:pt x="189730" y="-23765"/>
                            <a:pt x="424500" y="36088"/>
                            <a:pt x="657149" y="0"/>
                          </a:cubicBezTo>
                          <a:cubicBezTo>
                            <a:pt x="889798" y="-36088"/>
                            <a:pt x="937290" y="33319"/>
                            <a:pt x="1194816" y="0"/>
                          </a:cubicBezTo>
                          <a:cubicBezTo>
                            <a:pt x="1452342" y="-33319"/>
                            <a:pt x="1571511" y="37774"/>
                            <a:pt x="1732484" y="0"/>
                          </a:cubicBezTo>
                          <a:cubicBezTo>
                            <a:pt x="1893457" y="-37774"/>
                            <a:pt x="2069050" y="42192"/>
                            <a:pt x="2389633" y="0"/>
                          </a:cubicBezTo>
                          <a:cubicBezTo>
                            <a:pt x="2710216" y="-42192"/>
                            <a:pt x="2758047" y="6035"/>
                            <a:pt x="2987041" y="0"/>
                          </a:cubicBezTo>
                          <a:cubicBezTo>
                            <a:pt x="3027616" y="122791"/>
                            <a:pt x="2952724" y="244280"/>
                            <a:pt x="2987041" y="465358"/>
                          </a:cubicBezTo>
                          <a:cubicBezTo>
                            <a:pt x="3021358" y="686436"/>
                            <a:pt x="2932931" y="739796"/>
                            <a:pt x="2987041" y="930716"/>
                          </a:cubicBezTo>
                          <a:cubicBezTo>
                            <a:pt x="3041151" y="1121636"/>
                            <a:pt x="2941703" y="1205973"/>
                            <a:pt x="2987041" y="1376684"/>
                          </a:cubicBezTo>
                          <a:cubicBezTo>
                            <a:pt x="3032379" y="1547395"/>
                            <a:pt x="2920947" y="1689918"/>
                            <a:pt x="2987041" y="1938992"/>
                          </a:cubicBezTo>
                          <a:cubicBezTo>
                            <a:pt x="2842386" y="1947611"/>
                            <a:pt x="2666180" y="1922825"/>
                            <a:pt x="2389633" y="1938992"/>
                          </a:cubicBezTo>
                          <a:cubicBezTo>
                            <a:pt x="2113086" y="1955159"/>
                            <a:pt x="1992068" y="1905670"/>
                            <a:pt x="1762354" y="1938992"/>
                          </a:cubicBezTo>
                          <a:cubicBezTo>
                            <a:pt x="1532640" y="1972314"/>
                            <a:pt x="1374143" y="1880853"/>
                            <a:pt x="1105205" y="1938992"/>
                          </a:cubicBezTo>
                          <a:cubicBezTo>
                            <a:pt x="836267" y="1997131"/>
                            <a:pt x="363186" y="1908476"/>
                            <a:pt x="0" y="1938992"/>
                          </a:cubicBezTo>
                          <a:cubicBezTo>
                            <a:pt x="-44378" y="1708682"/>
                            <a:pt x="60194" y="1520333"/>
                            <a:pt x="0" y="1415464"/>
                          </a:cubicBezTo>
                          <a:cubicBezTo>
                            <a:pt x="-60194" y="1310595"/>
                            <a:pt x="46538" y="1174940"/>
                            <a:pt x="0" y="988886"/>
                          </a:cubicBezTo>
                          <a:cubicBezTo>
                            <a:pt x="-46538" y="802832"/>
                            <a:pt x="34140" y="632413"/>
                            <a:pt x="0" y="465358"/>
                          </a:cubicBezTo>
                          <a:cubicBezTo>
                            <a:pt x="-34140" y="298303"/>
                            <a:pt x="41982" y="10172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(Export of 2-digit HS code from India to world)</a:t>
              </a:r>
            </a:p>
            <a:p>
              <a:pPr algn="ctr"/>
              <a:endParaRPr lang="en-US" sz="1200" b="1" dirty="0"/>
            </a:p>
            <a:p>
              <a:pPr algn="ctr"/>
              <a:r>
                <a:rPr lang="en-US" sz="1200" b="1" dirty="0"/>
                <a:t>(Contribution of 2-digit HS code to India’s GDP)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5A1544-80C1-83FC-F9ED-102686A93E4E}"/>
                </a:ext>
              </a:extLst>
            </p:cNvPr>
            <p:cNvCxnSpPr>
              <a:cxnSpLocks/>
            </p:cNvCxnSpPr>
            <p:nvPr/>
          </p:nvCxnSpPr>
          <p:spPr>
            <a:xfrm>
              <a:off x="5623765" y="1434721"/>
              <a:ext cx="334264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A194E93-CFC0-35F0-8AE4-9FE064479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391272"/>
              </p:ext>
            </p:extLst>
          </p:nvPr>
        </p:nvGraphicFramePr>
        <p:xfrm>
          <a:off x="2970490" y="1046470"/>
          <a:ext cx="5918200" cy="28798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2272">
                  <a:extLst>
                    <a:ext uri="{9D8B030D-6E8A-4147-A177-3AD203B41FA5}">
                      <a16:colId xmlns:a16="http://schemas.microsoft.com/office/drawing/2014/main" val="2476144538"/>
                    </a:ext>
                  </a:extLst>
                </a:gridCol>
                <a:gridCol w="2911248">
                  <a:extLst>
                    <a:ext uri="{9D8B030D-6E8A-4147-A177-3AD203B41FA5}">
                      <a16:colId xmlns:a16="http://schemas.microsoft.com/office/drawing/2014/main" val="2950004175"/>
                    </a:ext>
                  </a:extLst>
                </a:gridCol>
                <a:gridCol w="1090577">
                  <a:extLst>
                    <a:ext uri="{9D8B030D-6E8A-4147-A177-3AD203B41FA5}">
                      <a16:colId xmlns:a16="http://schemas.microsoft.com/office/drawing/2014/main" val="546126520"/>
                    </a:ext>
                  </a:extLst>
                </a:gridCol>
                <a:gridCol w="1454103">
                  <a:extLst>
                    <a:ext uri="{9D8B030D-6E8A-4147-A177-3AD203B41FA5}">
                      <a16:colId xmlns:a16="http://schemas.microsoft.com/office/drawing/2014/main" val="2010745483"/>
                    </a:ext>
                  </a:extLst>
                </a:gridCol>
              </a:tblGrid>
              <a:tr h="29836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 err="1">
                          <a:effectLst/>
                        </a:rPr>
                        <a:t>S.No</a:t>
                      </a:r>
                      <a:r>
                        <a:rPr lang="en-IN" sz="1100" b="1" u="none" strike="noStrike" dirty="0">
                          <a:effectLst/>
                        </a:rPr>
                        <a:t>.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4CEB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Name of File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4CEB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File attached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4CEB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4CE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311482"/>
                  </a:ext>
                </a:extLst>
              </a:tr>
              <a:tr h="78089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1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 err="1">
                          <a:effectLst/>
                        </a:rPr>
                        <a:t>RHI_calculation</a:t>
                      </a:r>
                      <a:r>
                        <a:rPr lang="en-IN" sz="1100" u="none" strike="noStrike" dirty="0">
                          <a:effectLst/>
                        </a:rPr>
                        <a:t>_(HS code 1 to 97)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Detailed calculations of India's Export RHI for all HS codes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3377053"/>
                  </a:ext>
                </a:extLst>
              </a:tr>
              <a:tr h="9956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2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RCA_calculation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Detailed calculation of RCA values at 6-digit level of the selcted HS codes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8357643"/>
                  </a:ext>
                </a:extLst>
              </a:tr>
              <a:tr h="80495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3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Import RHI_Iraq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Import RHI calculation of Iraq for 570249 and 570500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00331541"/>
                  </a:ext>
                </a:extLst>
              </a:tr>
            </a:tbl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B62B85AE-9F8B-36E9-9573-38A7274A6D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45332"/>
              </p:ext>
            </p:extLst>
          </p:nvPr>
        </p:nvGraphicFramePr>
        <p:xfrm>
          <a:off x="6380163" y="1371600"/>
          <a:ext cx="1084262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1097517" imgH="967573" progId="Excel.Sheet.12">
                  <p:embed/>
                </p:oleObj>
              </mc:Choice>
              <mc:Fallback>
                <p:oleObj name="Worksheet" showAsIcon="1" r:id="rId2" imgW="1097517" imgH="967573" progId="Excel.Sheet.12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B62B85AE-9F8B-36E9-9573-38A7274A6D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80163" y="1371600"/>
                        <a:ext cx="1084262" cy="95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9225FEAF-BA0C-B3B9-3172-DA8C99B943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233684"/>
              </p:ext>
            </p:extLst>
          </p:nvPr>
        </p:nvGraphicFramePr>
        <p:xfrm>
          <a:off x="6380163" y="2219325"/>
          <a:ext cx="1096962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1097517" imgH="967573" progId="Excel.Sheet.12">
                  <p:embed/>
                </p:oleObj>
              </mc:Choice>
              <mc:Fallback>
                <p:oleObj name="Worksheet" showAsIcon="1" r:id="rId4" imgW="1097517" imgH="967573" progId="Excel.Sheet.12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9225FEAF-BA0C-B3B9-3172-DA8C99B943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80163" y="2219325"/>
                        <a:ext cx="1096962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6210D9A9-740A-7A38-977B-1963A20C71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154945"/>
              </p:ext>
            </p:extLst>
          </p:nvPr>
        </p:nvGraphicFramePr>
        <p:xfrm>
          <a:off x="6380163" y="3122613"/>
          <a:ext cx="1096962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5" imgW="1097517" imgH="967573" progId="Excel.Sheet.12">
                  <p:embed/>
                </p:oleObj>
              </mc:Choice>
              <mc:Fallback>
                <p:oleObj name="Worksheet" showAsIcon="1" r:id="rId5" imgW="1097517" imgH="967573" progId="Excel.Sheet.12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6210D9A9-740A-7A38-977B-1963A20C71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80163" y="3122613"/>
                        <a:ext cx="1096962" cy="96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5C1858D1-EC22-EFE7-AEFA-F9089D89A5BD}"/>
              </a:ext>
            </a:extLst>
          </p:cNvPr>
          <p:cNvSpPr txBox="1"/>
          <p:nvPr/>
        </p:nvSpPr>
        <p:spPr>
          <a:xfrm>
            <a:off x="2151669" y="4907627"/>
            <a:ext cx="7888663" cy="830997"/>
          </a:xfrm>
          <a:prstGeom prst="rect">
            <a:avLst/>
          </a:prstGeom>
          <a:gradFill>
            <a:gsLst>
              <a:gs pos="0">
                <a:srgbClr val="4CEBB3">
                  <a:lumMod val="98000"/>
                </a:srgbClr>
              </a:gs>
              <a:gs pos="62000">
                <a:srgbClr val="4CEBB3">
                  <a:alpha val="14000"/>
                  <a:lumMod val="43000"/>
                  <a:lumOff val="57000"/>
                </a:srgbClr>
              </a:gs>
              <a:gs pos="18000">
                <a:srgbClr val="4CEBB3">
                  <a:alpha val="36000"/>
                </a:srgbClr>
              </a:gs>
              <a:gs pos="100000">
                <a:srgbClr val="4CEBB3"/>
              </a:gs>
            </a:gsLst>
            <a:lin ang="5400000" scaled="1"/>
          </a:gra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custGeom>
                    <a:avLst/>
                    <a:gdLst>
                      <a:gd name="connsiteX0" fmla="*/ 0 w 2987041"/>
                      <a:gd name="connsiteY0" fmla="*/ 0 h 1938992"/>
                      <a:gd name="connsiteX1" fmla="*/ 657149 w 2987041"/>
                      <a:gd name="connsiteY1" fmla="*/ 0 h 1938992"/>
                      <a:gd name="connsiteX2" fmla="*/ 1314298 w 2987041"/>
                      <a:gd name="connsiteY2" fmla="*/ 0 h 1938992"/>
                      <a:gd name="connsiteX3" fmla="*/ 1941577 w 2987041"/>
                      <a:gd name="connsiteY3" fmla="*/ 0 h 1938992"/>
                      <a:gd name="connsiteX4" fmla="*/ 2987041 w 2987041"/>
                      <a:gd name="connsiteY4" fmla="*/ 0 h 1938992"/>
                      <a:gd name="connsiteX5" fmla="*/ 2987041 w 2987041"/>
                      <a:gd name="connsiteY5" fmla="*/ 426578 h 1938992"/>
                      <a:gd name="connsiteX6" fmla="*/ 2987041 w 2987041"/>
                      <a:gd name="connsiteY6" fmla="*/ 950106 h 1938992"/>
                      <a:gd name="connsiteX7" fmla="*/ 2987041 w 2987041"/>
                      <a:gd name="connsiteY7" fmla="*/ 1396074 h 1938992"/>
                      <a:gd name="connsiteX8" fmla="*/ 2987041 w 2987041"/>
                      <a:gd name="connsiteY8" fmla="*/ 1938992 h 1938992"/>
                      <a:gd name="connsiteX9" fmla="*/ 2449374 w 2987041"/>
                      <a:gd name="connsiteY9" fmla="*/ 1938992 h 1938992"/>
                      <a:gd name="connsiteX10" fmla="*/ 1792225 w 2987041"/>
                      <a:gd name="connsiteY10" fmla="*/ 1938992 h 1938992"/>
                      <a:gd name="connsiteX11" fmla="*/ 1284428 w 2987041"/>
                      <a:gd name="connsiteY11" fmla="*/ 1938992 h 1938992"/>
                      <a:gd name="connsiteX12" fmla="*/ 627279 w 2987041"/>
                      <a:gd name="connsiteY12" fmla="*/ 1938992 h 1938992"/>
                      <a:gd name="connsiteX13" fmla="*/ 0 w 2987041"/>
                      <a:gd name="connsiteY13" fmla="*/ 1938992 h 1938992"/>
                      <a:gd name="connsiteX14" fmla="*/ 0 w 2987041"/>
                      <a:gd name="connsiteY14" fmla="*/ 1512414 h 1938992"/>
                      <a:gd name="connsiteX15" fmla="*/ 0 w 2987041"/>
                      <a:gd name="connsiteY15" fmla="*/ 1085836 h 1938992"/>
                      <a:gd name="connsiteX16" fmla="*/ 0 w 2987041"/>
                      <a:gd name="connsiteY16" fmla="*/ 659257 h 1938992"/>
                      <a:gd name="connsiteX17" fmla="*/ 0 w 2987041"/>
                      <a:gd name="connsiteY17" fmla="*/ 0 h 193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987041" h="1938992" fill="none" extrusionOk="0">
                        <a:moveTo>
                          <a:pt x="0" y="0"/>
                        </a:moveTo>
                        <a:cubicBezTo>
                          <a:pt x="216664" y="-31736"/>
                          <a:pt x="339287" y="68509"/>
                          <a:pt x="657149" y="0"/>
                        </a:cubicBezTo>
                        <a:cubicBezTo>
                          <a:pt x="975011" y="-68509"/>
                          <a:pt x="1129349" y="8808"/>
                          <a:pt x="1314298" y="0"/>
                        </a:cubicBezTo>
                        <a:cubicBezTo>
                          <a:pt x="1499247" y="-8808"/>
                          <a:pt x="1762183" y="47139"/>
                          <a:pt x="1941577" y="0"/>
                        </a:cubicBezTo>
                        <a:cubicBezTo>
                          <a:pt x="2120971" y="-47139"/>
                          <a:pt x="2643808" y="31758"/>
                          <a:pt x="2987041" y="0"/>
                        </a:cubicBezTo>
                        <a:cubicBezTo>
                          <a:pt x="2987904" y="132332"/>
                          <a:pt x="2962096" y="299900"/>
                          <a:pt x="2987041" y="426578"/>
                        </a:cubicBezTo>
                        <a:cubicBezTo>
                          <a:pt x="3011986" y="553256"/>
                          <a:pt x="2925961" y="709345"/>
                          <a:pt x="2987041" y="950106"/>
                        </a:cubicBezTo>
                        <a:cubicBezTo>
                          <a:pt x="3048121" y="1190867"/>
                          <a:pt x="2980499" y="1237254"/>
                          <a:pt x="2987041" y="1396074"/>
                        </a:cubicBezTo>
                        <a:cubicBezTo>
                          <a:pt x="2993583" y="1554894"/>
                          <a:pt x="2973844" y="1691708"/>
                          <a:pt x="2987041" y="1938992"/>
                        </a:cubicBezTo>
                        <a:cubicBezTo>
                          <a:pt x="2743451" y="1957220"/>
                          <a:pt x="2575479" y="1875675"/>
                          <a:pt x="2449374" y="1938992"/>
                        </a:cubicBezTo>
                        <a:cubicBezTo>
                          <a:pt x="2323269" y="2002309"/>
                          <a:pt x="2047617" y="1916754"/>
                          <a:pt x="1792225" y="1938992"/>
                        </a:cubicBezTo>
                        <a:cubicBezTo>
                          <a:pt x="1536833" y="1961230"/>
                          <a:pt x="1443198" y="1893826"/>
                          <a:pt x="1284428" y="1938992"/>
                        </a:cubicBezTo>
                        <a:cubicBezTo>
                          <a:pt x="1125658" y="1984158"/>
                          <a:pt x="856673" y="1917867"/>
                          <a:pt x="627279" y="1938992"/>
                        </a:cubicBezTo>
                        <a:cubicBezTo>
                          <a:pt x="397885" y="1960117"/>
                          <a:pt x="190339" y="1912819"/>
                          <a:pt x="0" y="1938992"/>
                        </a:cubicBezTo>
                        <a:cubicBezTo>
                          <a:pt x="-28179" y="1756431"/>
                          <a:pt x="43081" y="1620139"/>
                          <a:pt x="0" y="1512414"/>
                        </a:cubicBezTo>
                        <a:cubicBezTo>
                          <a:pt x="-43081" y="1404689"/>
                          <a:pt x="48772" y="1260542"/>
                          <a:pt x="0" y="1085836"/>
                        </a:cubicBezTo>
                        <a:cubicBezTo>
                          <a:pt x="-48772" y="911130"/>
                          <a:pt x="20937" y="760075"/>
                          <a:pt x="0" y="659257"/>
                        </a:cubicBezTo>
                        <a:cubicBezTo>
                          <a:pt x="-20937" y="558439"/>
                          <a:pt x="60758" y="222690"/>
                          <a:pt x="0" y="0"/>
                        </a:cubicBezTo>
                        <a:close/>
                      </a:path>
                      <a:path w="2987041" h="1938992" stroke="0" extrusionOk="0">
                        <a:moveTo>
                          <a:pt x="0" y="0"/>
                        </a:moveTo>
                        <a:cubicBezTo>
                          <a:pt x="189730" y="-23765"/>
                          <a:pt x="424500" y="36088"/>
                          <a:pt x="657149" y="0"/>
                        </a:cubicBezTo>
                        <a:cubicBezTo>
                          <a:pt x="889798" y="-36088"/>
                          <a:pt x="937290" y="33319"/>
                          <a:pt x="1194816" y="0"/>
                        </a:cubicBezTo>
                        <a:cubicBezTo>
                          <a:pt x="1452342" y="-33319"/>
                          <a:pt x="1571511" y="37774"/>
                          <a:pt x="1732484" y="0"/>
                        </a:cubicBezTo>
                        <a:cubicBezTo>
                          <a:pt x="1893457" y="-37774"/>
                          <a:pt x="2069050" y="42192"/>
                          <a:pt x="2389633" y="0"/>
                        </a:cubicBezTo>
                        <a:cubicBezTo>
                          <a:pt x="2710216" y="-42192"/>
                          <a:pt x="2758047" y="6035"/>
                          <a:pt x="2987041" y="0"/>
                        </a:cubicBezTo>
                        <a:cubicBezTo>
                          <a:pt x="3027616" y="122791"/>
                          <a:pt x="2952724" y="244280"/>
                          <a:pt x="2987041" y="465358"/>
                        </a:cubicBezTo>
                        <a:cubicBezTo>
                          <a:pt x="3021358" y="686436"/>
                          <a:pt x="2932931" y="739796"/>
                          <a:pt x="2987041" y="930716"/>
                        </a:cubicBezTo>
                        <a:cubicBezTo>
                          <a:pt x="3041151" y="1121636"/>
                          <a:pt x="2941703" y="1205973"/>
                          <a:pt x="2987041" y="1376684"/>
                        </a:cubicBezTo>
                        <a:cubicBezTo>
                          <a:pt x="3032379" y="1547395"/>
                          <a:pt x="2920947" y="1689918"/>
                          <a:pt x="2987041" y="1938992"/>
                        </a:cubicBezTo>
                        <a:cubicBezTo>
                          <a:pt x="2842386" y="1947611"/>
                          <a:pt x="2666180" y="1922825"/>
                          <a:pt x="2389633" y="1938992"/>
                        </a:cubicBezTo>
                        <a:cubicBezTo>
                          <a:pt x="2113086" y="1955159"/>
                          <a:pt x="1992068" y="1905670"/>
                          <a:pt x="1762354" y="1938992"/>
                        </a:cubicBezTo>
                        <a:cubicBezTo>
                          <a:pt x="1532640" y="1972314"/>
                          <a:pt x="1374143" y="1880853"/>
                          <a:pt x="1105205" y="1938992"/>
                        </a:cubicBezTo>
                        <a:cubicBezTo>
                          <a:pt x="836267" y="1997131"/>
                          <a:pt x="363186" y="1908476"/>
                          <a:pt x="0" y="1938992"/>
                        </a:cubicBezTo>
                        <a:cubicBezTo>
                          <a:pt x="-44378" y="1708682"/>
                          <a:pt x="60194" y="1520333"/>
                          <a:pt x="0" y="1415464"/>
                        </a:cubicBezTo>
                        <a:cubicBezTo>
                          <a:pt x="-60194" y="1310595"/>
                          <a:pt x="46538" y="1174940"/>
                          <a:pt x="0" y="988886"/>
                        </a:cubicBezTo>
                        <a:cubicBezTo>
                          <a:pt x="-46538" y="802832"/>
                          <a:pt x="34140" y="632413"/>
                          <a:pt x="0" y="465358"/>
                        </a:cubicBezTo>
                        <a:cubicBezTo>
                          <a:pt x="-34140" y="298303"/>
                          <a:pt x="41982" y="101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hlinkClick r:id="rId6"/>
              </a:rPr>
              <a:t>http://www.amit-sengupta.com/welfare-effects-regional-trade-agreement-rta-international-trade-economics/</a:t>
            </a: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hlinkClick r:id="rId7"/>
              </a:rPr>
              <a:t>https://www.eoibaghdad.gov.in/page/india-iraq-relations/</a:t>
            </a:r>
            <a:endParaRPr lang="en-US" sz="1200" b="1" dirty="0"/>
          </a:p>
          <a:p>
            <a:endParaRPr lang="en-US" sz="12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DC9545-04BC-51D5-D6A4-73B7AF9A61AD}"/>
              </a:ext>
            </a:extLst>
          </p:cNvPr>
          <p:cNvSpPr/>
          <p:nvPr/>
        </p:nvSpPr>
        <p:spPr>
          <a:xfrm>
            <a:off x="4762420" y="4537272"/>
            <a:ext cx="1988196" cy="348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REFERENCES</a:t>
            </a:r>
            <a:endParaRPr lang="en-IN" sz="12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0D05CC-69AA-E82C-D7A8-703688F0AE14}"/>
              </a:ext>
            </a:extLst>
          </p:cNvPr>
          <p:cNvSpPr/>
          <p:nvPr/>
        </p:nvSpPr>
        <p:spPr>
          <a:xfrm>
            <a:off x="4762420" y="670226"/>
            <a:ext cx="1988196" cy="348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Excel based calculations</a:t>
            </a:r>
            <a:endParaRPr lang="en-IN" sz="1200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5B95E2-849F-2921-6FCB-08A4971A603C}"/>
              </a:ext>
            </a:extLst>
          </p:cNvPr>
          <p:cNvGrpSpPr/>
          <p:nvPr/>
        </p:nvGrpSpPr>
        <p:grpSpPr>
          <a:xfrm>
            <a:off x="42922" y="6555196"/>
            <a:ext cx="12106148" cy="339850"/>
            <a:chOff x="45157" y="6449622"/>
            <a:chExt cx="12106148" cy="339850"/>
          </a:xfrm>
        </p:grpSpPr>
        <p:sp>
          <p:nvSpPr>
            <p:cNvPr id="42" name="Rounded Rectangle 72">
              <a:extLst>
                <a:ext uri="{FF2B5EF4-FFF2-40B4-BE49-F238E27FC236}">
                  <a16:creationId xmlns:a16="http://schemas.microsoft.com/office/drawing/2014/main" id="{F3559A96-BD27-D775-0C33-988FB0F80A20}"/>
                </a:ext>
              </a:extLst>
            </p:cNvPr>
            <p:cNvSpPr/>
            <p:nvPr/>
          </p:nvSpPr>
          <p:spPr>
            <a:xfrm>
              <a:off x="45157" y="6473249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Product selection</a:t>
              </a:r>
            </a:p>
          </p:txBody>
        </p:sp>
        <p:sp>
          <p:nvSpPr>
            <p:cNvPr id="43" name="Rounded Rectangle 72">
              <a:extLst>
                <a:ext uri="{FF2B5EF4-FFF2-40B4-BE49-F238E27FC236}">
                  <a16:creationId xmlns:a16="http://schemas.microsoft.com/office/drawing/2014/main" id="{8FCF3C31-87BB-4362-1D22-C8B873E0ECED}"/>
                </a:ext>
              </a:extLst>
            </p:cNvPr>
            <p:cNvSpPr/>
            <p:nvPr/>
          </p:nvSpPr>
          <p:spPr>
            <a:xfrm>
              <a:off x="9978000" y="6449622"/>
              <a:ext cx="2173305" cy="324697"/>
            </a:xfrm>
            <a:prstGeom prst="roundRect">
              <a:avLst>
                <a:gd name="adj" fmla="val 5381"/>
              </a:avLst>
            </a:prstGeom>
            <a:solidFill>
              <a:srgbClr val="4CEBB3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Annexure</a:t>
              </a:r>
            </a:p>
          </p:txBody>
        </p:sp>
        <p:sp>
          <p:nvSpPr>
            <p:cNvPr id="44" name="Rounded Rectangle 72">
              <a:extLst>
                <a:ext uri="{FF2B5EF4-FFF2-40B4-BE49-F238E27FC236}">
                  <a16:creationId xmlns:a16="http://schemas.microsoft.com/office/drawing/2014/main" id="{39DA6EF8-68E9-4D00-11C7-297C5B3C89BF}"/>
                </a:ext>
              </a:extLst>
            </p:cNvPr>
            <p:cNvSpPr/>
            <p:nvPr/>
          </p:nvSpPr>
          <p:spPr>
            <a:xfrm>
              <a:off x="7541276" y="6464618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Trade creation &amp; welfare</a:t>
              </a:r>
            </a:p>
          </p:txBody>
        </p:sp>
        <p:sp>
          <p:nvSpPr>
            <p:cNvPr id="45" name="Rounded Rectangle 72">
              <a:extLst>
                <a:ext uri="{FF2B5EF4-FFF2-40B4-BE49-F238E27FC236}">
                  <a16:creationId xmlns:a16="http://schemas.microsoft.com/office/drawing/2014/main" id="{C17F84D9-E4C3-194D-AA8B-B2DEBA09F277}"/>
                </a:ext>
              </a:extLst>
            </p:cNvPr>
            <p:cNvSpPr/>
            <p:nvPr/>
          </p:nvSpPr>
          <p:spPr>
            <a:xfrm>
              <a:off x="4994182" y="6467073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Bilateral relations</a:t>
              </a:r>
            </a:p>
          </p:txBody>
        </p:sp>
        <p:sp>
          <p:nvSpPr>
            <p:cNvPr id="46" name="Rounded Rectangle 72">
              <a:extLst>
                <a:ext uri="{FF2B5EF4-FFF2-40B4-BE49-F238E27FC236}">
                  <a16:creationId xmlns:a16="http://schemas.microsoft.com/office/drawing/2014/main" id="{82EC9AA3-03BA-9FF3-8DAA-16637BEE5C24}"/>
                </a:ext>
              </a:extLst>
            </p:cNvPr>
            <p:cNvSpPr/>
            <p:nvPr/>
          </p:nvSpPr>
          <p:spPr>
            <a:xfrm>
              <a:off x="2545047" y="6467073"/>
              <a:ext cx="2333378" cy="316223"/>
            </a:xfrm>
            <a:prstGeom prst="roundRect">
              <a:avLst>
                <a:gd name="adj" fmla="val 538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Country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725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5181</TotalTime>
  <Words>1844</Words>
  <Application>Microsoft Office PowerPoint</Application>
  <PresentationFormat>Widescreen</PresentationFormat>
  <Paragraphs>236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Microsoft GothicNeo</vt:lpstr>
      <vt:lpstr>Arial</vt:lpstr>
      <vt:lpstr>Calibri</vt:lpstr>
      <vt:lpstr>Calibri Light</vt:lpstr>
      <vt:lpstr>Wingdings</vt:lpstr>
      <vt:lpstr>Office Theme</vt:lpstr>
      <vt:lpstr>Worksheet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sajal vats</dc:creator>
  <cp:lastModifiedBy>SAJAL VATS _39A</cp:lastModifiedBy>
  <cp:revision>73</cp:revision>
  <dcterms:created xsi:type="dcterms:W3CDTF">2023-08-22T09:48:18Z</dcterms:created>
  <dcterms:modified xsi:type="dcterms:W3CDTF">2024-06-21T14:55:44Z</dcterms:modified>
</cp:coreProperties>
</file>